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74"/>
  </p:normalViewPr>
  <p:slideViewPr>
    <p:cSldViewPr snapToGrid="0" snapToObjects="1">
      <p:cViewPr varScale="1">
        <p:scale>
          <a:sx n="89" d="100"/>
          <a:sy n="89" d="100"/>
        </p:scale>
        <p:origin x="120"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42376" y="569314"/>
            <a:ext cx="7540024" cy="2040759"/>
          </a:xfrm>
        </p:spPr>
        <p:txBody>
          <a:bodyPr/>
          <a:lstStyle/>
          <a:p>
            <a:r>
              <a:rPr lang="en-US" dirty="0" smtClean="0"/>
              <a:t>Click to edit Master </a:t>
            </a:r>
            <a:br>
              <a:rPr lang="en-US" dirty="0" smtClean="0"/>
            </a:br>
            <a:r>
              <a:rPr lang="en-US" dirty="0" smtClean="0"/>
              <a:t>title style</a:t>
            </a:r>
            <a:endParaRPr lang="en-US" dirty="0"/>
          </a:p>
        </p:txBody>
      </p:sp>
      <p:sp>
        <p:nvSpPr>
          <p:cNvPr id="3" name="Subtitle 2"/>
          <p:cNvSpPr>
            <a:spLocks noGrp="1"/>
          </p:cNvSpPr>
          <p:nvPr>
            <p:ph type="subTitle" idx="1"/>
          </p:nvPr>
        </p:nvSpPr>
        <p:spPr>
          <a:xfrm>
            <a:off x="4042378" y="2890349"/>
            <a:ext cx="7540023" cy="27484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Picture Placeholder 2"/>
          <p:cNvSpPr>
            <a:spLocks noGrp="1"/>
          </p:cNvSpPr>
          <p:nvPr>
            <p:ph type="pic" idx="14"/>
          </p:nvPr>
        </p:nvSpPr>
        <p:spPr>
          <a:xfrm>
            <a:off x="0" y="3"/>
            <a:ext cx="3678621" cy="5940101"/>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422242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5" descr="bg.jpg"/>
          <p:cNvPicPr>
            <a:picLocks noChangeAspect="1"/>
          </p:cNvPicPr>
          <p:nvPr userDrawn="1"/>
        </p:nvPicPr>
        <p:blipFill>
          <a:blip r:embed="rId2" cstate="email">
            <a:alphaModFix amt="60000"/>
            <a:extLst>
              <a:ext uri="{28A0092B-C50C-407E-A947-70E740481C1C}">
                <a14:useLocalDpi xmlns:a14="http://schemas.microsoft.com/office/drawing/2010/main" val="0"/>
              </a:ext>
            </a:extLst>
          </a:blip>
          <a:stretch>
            <a:fillRect/>
          </a:stretch>
        </p:blipFill>
        <p:spPr>
          <a:xfrm>
            <a:off x="0" y="-19707"/>
            <a:ext cx="12192000" cy="6877707"/>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8532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747946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593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68688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534784" y="430146"/>
            <a:ext cx="11196305" cy="5182226"/>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7116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1117" y="274639"/>
            <a:ext cx="10831283"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751117" y="1600201"/>
            <a:ext cx="10831283" cy="39507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Picture Placeholder 2"/>
          <p:cNvSpPr>
            <a:spLocks noGrp="1"/>
          </p:cNvSpPr>
          <p:nvPr>
            <p:ph type="pic" idx="13"/>
          </p:nvPr>
        </p:nvSpPr>
        <p:spPr>
          <a:xfrm>
            <a:off x="8312516" y="1600204"/>
            <a:ext cx="3269885" cy="2988015"/>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231322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2538" y="4501931"/>
            <a:ext cx="10233751" cy="1267044"/>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092536" y="3011380"/>
            <a:ext cx="10233752" cy="13955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Picture Placeholder 2"/>
          <p:cNvSpPr>
            <a:spLocks noGrp="1"/>
          </p:cNvSpPr>
          <p:nvPr>
            <p:ph type="pic" idx="13"/>
          </p:nvPr>
        </p:nvSpPr>
        <p:spPr>
          <a:xfrm>
            <a:off x="1092537" y="378940"/>
            <a:ext cx="10233751" cy="2417007"/>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411427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612" y="274639"/>
            <a:ext cx="11049789"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2613" y="1600204"/>
            <a:ext cx="5462671"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09388" y="1600204"/>
            <a:ext cx="5273017"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2625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78621" y="274640"/>
            <a:ext cx="7903779" cy="741363"/>
          </a:xfrm>
        </p:spPr>
        <p:txBody>
          <a:bodyPr>
            <a:noAutofit/>
          </a:bodyPr>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3678621" y="1215235"/>
            <a:ext cx="399393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78621" y="1854994"/>
            <a:ext cx="3993931"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906116" y="1215235"/>
            <a:ext cx="367628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906116" y="1854994"/>
            <a:ext cx="3676285"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2"/>
          <p:cNvSpPr>
            <a:spLocks noGrp="1"/>
          </p:cNvSpPr>
          <p:nvPr>
            <p:ph type="pic" idx="13"/>
          </p:nvPr>
        </p:nvSpPr>
        <p:spPr>
          <a:xfrm>
            <a:off x="207024" y="274640"/>
            <a:ext cx="3269885" cy="2623723"/>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2" name="Picture Placeholder 2"/>
          <p:cNvSpPr>
            <a:spLocks noGrp="1"/>
          </p:cNvSpPr>
          <p:nvPr>
            <p:ph type="pic" idx="14"/>
          </p:nvPr>
        </p:nvSpPr>
        <p:spPr>
          <a:xfrm>
            <a:off x="207024" y="3116479"/>
            <a:ext cx="3269885" cy="2598308"/>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31364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611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288964" y="348214"/>
            <a:ext cx="5187365" cy="5233432"/>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7" name="Content Placeholder 2"/>
          <p:cNvSpPr>
            <a:spLocks noGrp="1"/>
          </p:cNvSpPr>
          <p:nvPr>
            <p:ph idx="1"/>
          </p:nvPr>
        </p:nvSpPr>
        <p:spPr>
          <a:xfrm>
            <a:off x="5817747" y="348217"/>
            <a:ext cx="5913340" cy="53051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11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4535" y="273052"/>
            <a:ext cx="6733740" cy="1162051"/>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7952831" y="273055"/>
            <a:ext cx="3629572" cy="53802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14535" y="1435105"/>
            <a:ext cx="6733740" cy="42182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85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96939" y="4800601"/>
            <a:ext cx="10585463"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996939" y="402901"/>
            <a:ext cx="10585463" cy="43246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996939" y="5367341"/>
            <a:ext cx="10585463" cy="4396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04340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16" cstate="email">
            <a:alphaModFix amt="60000"/>
            <a:extLst>
              <a:ext uri="{28A0092B-C50C-407E-A947-70E740481C1C}">
                <a14:useLocalDpi xmlns:a14="http://schemas.microsoft.com/office/drawing/2010/main" val="0"/>
              </a:ext>
            </a:extLst>
          </a:blip>
          <a:stretch>
            <a:fillRect/>
          </a:stretch>
        </p:blipFill>
        <p:spPr>
          <a:xfrm>
            <a:off x="0" y="-19707"/>
            <a:ext cx="12192000" cy="6877707"/>
          </a:xfrm>
          <a:prstGeom prst="rect">
            <a:avLst/>
          </a:prstGeom>
        </p:spPr>
      </p:pic>
      <p:sp>
        <p:nvSpPr>
          <p:cNvPr id="2" name="Title Placeholder 1"/>
          <p:cNvSpPr>
            <a:spLocks noGrp="1"/>
          </p:cNvSpPr>
          <p:nvPr>
            <p:ph type="title"/>
          </p:nvPr>
        </p:nvSpPr>
        <p:spPr>
          <a:xfrm>
            <a:off x="914997" y="274639"/>
            <a:ext cx="10667403"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997" y="1600201"/>
            <a:ext cx="10667403" cy="395072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p:nvSpPr>
        <p:spPr>
          <a:xfrm>
            <a:off x="4" y="5940104"/>
            <a:ext cx="12191997" cy="917899"/>
          </a:xfrm>
          <a:prstGeom prst="rect">
            <a:avLst/>
          </a:prstGeom>
          <a:solidFill>
            <a:srgbClr val="41061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TextBox 8"/>
          <p:cNvSpPr txBox="1"/>
          <p:nvPr userDrawn="1"/>
        </p:nvSpPr>
        <p:spPr>
          <a:xfrm>
            <a:off x="7210724" y="6216620"/>
            <a:ext cx="4615957" cy="369332"/>
          </a:xfrm>
          <a:prstGeom prst="rect">
            <a:avLst/>
          </a:prstGeom>
          <a:noFill/>
        </p:spPr>
        <p:txBody>
          <a:bodyPr wrap="square" rtlCol="0">
            <a:spAutoFit/>
          </a:bodyPr>
          <a:lstStyle/>
          <a:p>
            <a:pPr algn="r"/>
            <a:r>
              <a:rPr lang="en-US" sz="1800" dirty="0" smtClean="0">
                <a:solidFill>
                  <a:schemeClr val="bg1"/>
                </a:solidFill>
                <a:latin typeface="+mj-lt"/>
              </a:rPr>
              <a:t>University Libraries</a:t>
            </a:r>
            <a:endParaRPr lang="en-US" sz="1800" dirty="0">
              <a:solidFill>
                <a:schemeClr val="bg1"/>
              </a:solidFill>
              <a:latin typeface="+mj-lt"/>
            </a:endParaRPr>
          </a:p>
        </p:txBody>
      </p:sp>
      <p:pic>
        <p:nvPicPr>
          <p:cNvPr id="10" name="Picture 9"/>
          <p:cNvPicPr>
            <a:picLocks noChangeAspect="1"/>
          </p:cNvPicPr>
          <p:nvPr userDrawn="1"/>
        </p:nvPicPr>
        <p:blipFill>
          <a:blip r:embed="rId17" cstate="email">
            <a:extLst>
              <a:ext uri="{28A0092B-C50C-407E-A947-70E740481C1C}">
                <a14:useLocalDpi xmlns:a14="http://schemas.microsoft.com/office/drawing/2010/main" val="0"/>
              </a:ext>
            </a:extLst>
          </a:blip>
          <a:stretch>
            <a:fillRect/>
          </a:stretch>
        </p:blipFill>
        <p:spPr>
          <a:xfrm>
            <a:off x="283641" y="6126166"/>
            <a:ext cx="3342209" cy="567851"/>
          </a:xfrm>
          <a:prstGeom prst="rect">
            <a:avLst/>
          </a:prstGeom>
        </p:spPr>
      </p:pic>
    </p:spTree>
    <p:extLst>
      <p:ext uri="{BB962C8B-B14F-4D97-AF65-F5344CB8AC3E}">
        <p14:creationId xmlns:p14="http://schemas.microsoft.com/office/powerpoint/2010/main" val="307175219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4" r:id="rId8"/>
    <p:sldLayoutId id="2147483685" r:id="rId9"/>
    <p:sldLayoutId id="2147483686" r:id="rId10"/>
    <p:sldLayoutId id="2147483687" r:id="rId11"/>
    <p:sldLayoutId id="2147483688" r:id="rId12"/>
    <p:sldLayoutId id="2147483689" r:id="rId13"/>
    <p:sldLayoutId id="2147483673" r:id="rId14"/>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2"/>
          </a:solidFill>
          <a:latin typeface="Calibri" panose="020F0502020204030204"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panose="020F0502020204030204" pitchFamily="34" charset="0"/>
          <a:ea typeface="+mn-ea"/>
          <a:cs typeface="+mn-cs"/>
        </a:defRPr>
      </a:lvl1pPr>
      <a:lvl2pPr marL="742950" indent="-285750" algn="l" defTabSz="457200" rtl="0" eaLnBrk="1" latinLnBrk="0" hangingPunct="1">
        <a:spcBef>
          <a:spcPct val="20000"/>
        </a:spcBef>
        <a:buFont typeface="Arial"/>
        <a:buChar char="–"/>
        <a:defRPr sz="2800" kern="1200">
          <a:solidFill>
            <a:srgbClr val="2D2E2B"/>
          </a:solidFill>
          <a:latin typeface="Calibri" panose="020F0502020204030204" pitchFamily="34" charset="0"/>
          <a:ea typeface="+mn-ea"/>
          <a:cs typeface="+mn-cs"/>
        </a:defRPr>
      </a:lvl2pPr>
      <a:lvl3pPr marL="1143000" indent="-228600" algn="l" defTabSz="457200" rtl="0" eaLnBrk="1" latinLnBrk="0" hangingPunct="1">
        <a:spcBef>
          <a:spcPct val="20000"/>
        </a:spcBef>
        <a:buFont typeface="Arial"/>
        <a:buChar char="•"/>
        <a:defRPr sz="2400" kern="1200">
          <a:solidFill>
            <a:srgbClr val="545651"/>
          </a:solidFill>
          <a:latin typeface="Calibri" panose="020F0502020204030204" pitchFamily="34" charset="0"/>
          <a:ea typeface="+mn-ea"/>
          <a:cs typeface="+mn-cs"/>
        </a:defRPr>
      </a:lvl3pPr>
      <a:lvl4pPr marL="1600200" indent="-228600" algn="l" defTabSz="457200" rtl="0" eaLnBrk="1" latinLnBrk="0" hangingPunct="1">
        <a:spcBef>
          <a:spcPct val="20000"/>
        </a:spcBef>
        <a:buFont typeface="Arial"/>
        <a:buChar char="–"/>
        <a:defRPr sz="2000" kern="1200">
          <a:solidFill>
            <a:srgbClr val="545651"/>
          </a:solidFill>
          <a:latin typeface="Calibri" panose="020F0502020204030204" pitchFamily="34" charset="0"/>
          <a:ea typeface="+mn-ea"/>
          <a:cs typeface="+mn-cs"/>
        </a:defRPr>
      </a:lvl4pPr>
      <a:lvl5pPr marL="2057400" indent="-228600" algn="l" defTabSz="457200" rtl="0" eaLnBrk="1" latinLnBrk="0" hangingPunct="1">
        <a:spcBef>
          <a:spcPct val="20000"/>
        </a:spcBef>
        <a:buFont typeface="Arial"/>
        <a:buChar char="»"/>
        <a:defRPr sz="2000" kern="1200">
          <a:solidFill>
            <a:srgbClr val="545651"/>
          </a:solidFill>
          <a:latin typeface="Calibri" panose="020F050202020403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opyright.gov/title17/"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copyright.gov/help/faq/faq-general.html"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hyperlink" Target="http://writing.wisc.edu/Handbook/" TargetMode="External"/><Relationship Id="rId3" Type="http://schemas.openxmlformats.org/officeDocument/2006/relationships/hyperlink" Target="http://www.writingcenter.msstate.edu/index.html" TargetMode="External"/><Relationship Id="rId7" Type="http://schemas.openxmlformats.org/officeDocument/2006/relationships/hyperlink" Target="https://owl.english.purdue.edu/owl/resource/589/01/" TargetMode="External"/><Relationship Id="rId2" Type="http://schemas.openxmlformats.org/officeDocument/2006/relationships/hyperlink" Target="http://www.plagiarism.org/" TargetMode="External"/><Relationship Id="rId1" Type="http://schemas.openxmlformats.org/officeDocument/2006/relationships/slideLayout" Target="../slideLayouts/slideLayout12.xml"/><Relationship Id="rId6" Type="http://schemas.openxmlformats.org/officeDocument/2006/relationships/hyperlink" Target="http://writingcenter.unc.edu/handouts/plagiarism/" TargetMode="External"/><Relationship Id="rId5" Type="http://schemas.openxmlformats.org/officeDocument/2006/relationships/hyperlink" Target="http://healthinformatics.uic.edu/resources/infographics/the-reality-and-solution-of-college-plagiarism-infographic/" TargetMode="External"/><Relationship Id="rId4" Type="http://schemas.openxmlformats.org/officeDocument/2006/relationships/hyperlink" Target="http://lib.msstate.edu/help/specialists/" TargetMode="External"/><Relationship Id="rId9" Type="http://schemas.openxmlformats.org/officeDocument/2006/relationships/hyperlink" Target="http://isites.harvard.edu/icb/icb.do?keyword=k70847&amp;pageid=icb.page34205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Comparison_of_reference_management_software" TargetMode="External"/><Relationship Id="rId2" Type="http://schemas.openxmlformats.org/officeDocument/2006/relationships/hyperlink" Target="https://www.library.wisc.edu/services/citation-managers/comparison-chart/" TargetMode="External"/><Relationship Id="rId1" Type="http://schemas.openxmlformats.org/officeDocument/2006/relationships/slideLayout" Target="../slideLayouts/slideLayout12.xml"/><Relationship Id="rId4" Type="http://schemas.openxmlformats.org/officeDocument/2006/relationships/hyperlink" Target="https://www.plagiarismtoday.com/stopping-internet-plagiarism/1-how-to-find-plagiaris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lib.msstate.edu/researchers/copyright/" TargetMode="External"/><Relationship Id="rId2" Type="http://schemas.openxmlformats.org/officeDocument/2006/relationships/hyperlink" Target="http://guides.library.msstate.edu/" TargetMode="External"/><Relationship Id="rId1" Type="http://schemas.openxmlformats.org/officeDocument/2006/relationships/slideLayout" Target="../slideLayouts/slideLayout12.xml"/><Relationship Id="rId5" Type="http://schemas.openxmlformats.org/officeDocument/2006/relationships/hyperlink" Target="http://www.copyright.com/" TargetMode="External"/><Relationship Id="rId4" Type="http://schemas.openxmlformats.org/officeDocument/2006/relationships/hyperlink" Target="http://www.librarycopyright.net/resources/digitalslid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846455"/>
            <a:ext cx="12192000" cy="1470025"/>
          </a:xfrm>
        </p:spPr>
        <p:txBody>
          <a:bodyPr/>
          <a:lstStyle/>
          <a:p>
            <a:r>
              <a:rPr lang="en-US" dirty="0">
                <a:latin typeface="Calibri" panose="020F0502020204030204" pitchFamily="34" charset="0"/>
              </a:rPr>
              <a:t>Copyright &amp; Plagiarism in Research</a:t>
            </a:r>
            <a:endParaRPr lang="en-US" b="1" dirty="0">
              <a:latin typeface="Calibri" panose="020F0502020204030204" pitchFamily="34" charset="0"/>
            </a:endParaRPr>
          </a:p>
        </p:txBody>
      </p:sp>
      <p:sp>
        <p:nvSpPr>
          <p:cNvPr id="6" name="Subtitle 5"/>
          <p:cNvSpPr>
            <a:spLocks noGrp="1"/>
          </p:cNvSpPr>
          <p:nvPr>
            <p:ph type="subTitle" idx="1"/>
          </p:nvPr>
        </p:nvSpPr>
        <p:spPr>
          <a:xfrm>
            <a:off x="-1" y="2316480"/>
            <a:ext cx="12192000" cy="695101"/>
          </a:xfrm>
        </p:spPr>
        <p:txBody>
          <a:bodyPr/>
          <a:lstStyle/>
          <a:p>
            <a:r>
              <a:rPr lang="en-US" dirty="0">
                <a:latin typeface="Calibri" panose="020F0502020204030204" pitchFamily="34" charset="0"/>
              </a:rPr>
              <a:t>What every student needs to know!</a:t>
            </a:r>
            <a:endParaRPr lang="en-US" dirty="0">
              <a:latin typeface="Calibri" panose="020F0502020204030204" pitchFamily="34" charset="0"/>
            </a:endParaRPr>
          </a:p>
        </p:txBody>
      </p:sp>
      <p:sp>
        <p:nvSpPr>
          <p:cNvPr id="7" name="Rectangle 6"/>
          <p:cNvSpPr/>
          <p:nvPr/>
        </p:nvSpPr>
        <p:spPr>
          <a:xfrm>
            <a:off x="4793207" y="4650879"/>
            <a:ext cx="2605585" cy="1200329"/>
          </a:xfrm>
          <a:prstGeom prst="rect">
            <a:avLst/>
          </a:prstGeom>
        </p:spPr>
        <p:txBody>
          <a:bodyPr wrap="none">
            <a:spAutoFit/>
          </a:bodyPr>
          <a:lstStyle/>
          <a:p>
            <a:pPr algn="ctr"/>
            <a:r>
              <a:rPr lang="en-US" sz="2400" dirty="0" smtClean="0">
                <a:latin typeface="Calibri" panose="020F0502020204030204" pitchFamily="34" charset="0"/>
              </a:rPr>
              <a:t>Mary Ann Jones</a:t>
            </a:r>
          </a:p>
          <a:p>
            <a:pPr algn="ctr"/>
            <a:r>
              <a:rPr lang="en-US" sz="2400" dirty="0" smtClean="0">
                <a:latin typeface="Calibri" panose="020F0502020204030204" pitchFamily="34" charset="0"/>
              </a:rPr>
              <a:t>Associate Professor</a:t>
            </a:r>
          </a:p>
          <a:p>
            <a:pPr algn="ctr"/>
            <a:r>
              <a:rPr lang="en-US" sz="2400" dirty="0" smtClean="0">
                <a:latin typeface="Calibri" panose="020F0502020204030204" pitchFamily="34" charset="0"/>
              </a:rPr>
              <a:t>University Libraries</a:t>
            </a:r>
            <a:endParaRPr lang="en-US" sz="2400" dirty="0">
              <a:latin typeface="Calibri" panose="020F0502020204030204" pitchFamily="34" charset="0"/>
            </a:endParaRPr>
          </a:p>
        </p:txBody>
      </p:sp>
    </p:spTree>
    <p:extLst>
      <p:ext uri="{BB962C8B-B14F-4D97-AF65-F5344CB8AC3E}">
        <p14:creationId xmlns:p14="http://schemas.microsoft.com/office/powerpoint/2010/main" val="112694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from Dictionary.com</a:t>
            </a:r>
          </a:p>
        </p:txBody>
      </p:sp>
      <p:sp>
        <p:nvSpPr>
          <p:cNvPr id="3" name="Content Placeholder 2"/>
          <p:cNvSpPr>
            <a:spLocks noGrp="1"/>
          </p:cNvSpPr>
          <p:nvPr>
            <p:ph idx="1"/>
          </p:nvPr>
        </p:nvSpPr>
        <p:spPr/>
        <p:txBody>
          <a:bodyPr>
            <a:normAutofit fontScale="85000" lnSpcReduction="20000"/>
          </a:bodyPr>
          <a:lstStyle/>
          <a:p>
            <a:r>
              <a:rPr lang="en-US" dirty="0"/>
              <a:t>Copyright:</a:t>
            </a:r>
          </a:p>
          <a:p>
            <a:pPr marL="914400" lvl="1" indent="-457200">
              <a:buFont typeface="+mj-lt"/>
              <a:buAutoNum type="arabicPeriod"/>
            </a:pPr>
            <a:r>
              <a:rPr lang="en-US" dirty="0"/>
              <a:t>the exclusive right to make copies, license, and otherwise exploit a literary, musical, or artistic work, whether printed, audio, video, etc. </a:t>
            </a:r>
          </a:p>
          <a:p>
            <a:pPr marL="457200" lvl="1" indent="0">
              <a:buNone/>
            </a:pPr>
            <a:r>
              <a:rPr lang="en-US" dirty="0"/>
              <a:t>(In other words: the law that gives you ownership over your creative material)</a:t>
            </a:r>
          </a:p>
          <a:p>
            <a:r>
              <a:rPr lang="en-US" dirty="0"/>
              <a:t>Plagiarism:</a:t>
            </a:r>
          </a:p>
          <a:p>
            <a:pPr marL="914400" lvl="1" indent="-457200">
              <a:buFont typeface="+mj-lt"/>
              <a:buAutoNum type="arabicPeriod"/>
            </a:pPr>
            <a:r>
              <a:rPr lang="en-US" dirty="0"/>
              <a:t>an act or instance of using or closely imitating the language and thoughts of another author without authorization and the representation of that author's work as one's own, as by not crediting the original author</a:t>
            </a:r>
          </a:p>
          <a:p>
            <a:pPr marL="914400" lvl="1" indent="-457200">
              <a:buFont typeface="+mj-lt"/>
              <a:buAutoNum type="arabicPeriod"/>
            </a:pPr>
            <a:r>
              <a:rPr lang="en-US" dirty="0"/>
              <a:t>a piece of writing or other work reflecting such unauthorized use or imitation</a:t>
            </a:r>
          </a:p>
          <a:p>
            <a:pPr marL="457200" lvl="1" indent="0">
              <a:buNone/>
            </a:pPr>
            <a:r>
              <a:rPr lang="en-US" dirty="0"/>
              <a:t>(in other words: you steal something that doesn’t belong to you and pass it off as your own</a:t>
            </a:r>
            <a:r>
              <a:rPr lang="en-US" dirty="0" smtClean="0"/>
              <a:t>)</a:t>
            </a:r>
            <a:endParaRPr lang="en-US" dirty="0"/>
          </a:p>
        </p:txBody>
      </p:sp>
    </p:spTree>
    <p:extLst>
      <p:ext uri="{BB962C8B-B14F-4D97-AF65-F5344CB8AC3E}">
        <p14:creationId xmlns:p14="http://schemas.microsoft.com/office/powerpoint/2010/main" val="1233527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0" y="104377"/>
            <a:ext cx="4714240" cy="1521223"/>
          </a:xfrm>
        </p:spPr>
        <p:txBody>
          <a:bodyPr>
            <a:normAutofit/>
          </a:bodyPr>
          <a:lstStyle/>
          <a:p>
            <a:pPr marL="0" indent="0">
              <a:buNone/>
            </a:pPr>
            <a:r>
              <a:rPr lang="en-US" sz="2800" dirty="0"/>
              <a:t>United State Code </a:t>
            </a:r>
            <a:r>
              <a:rPr lang="en-US" sz="2800" dirty="0" smtClean="0"/>
              <a:t>Title 17</a:t>
            </a:r>
          </a:p>
          <a:p>
            <a:pPr marL="0" indent="0">
              <a:buNone/>
            </a:pPr>
            <a:r>
              <a:rPr lang="en-US" sz="2800" dirty="0" smtClean="0"/>
              <a:t>§</a:t>
            </a:r>
            <a:r>
              <a:rPr lang="en-US" sz="2800" dirty="0"/>
              <a:t>1-8 and §10-12 </a:t>
            </a:r>
            <a:r>
              <a:rPr lang="en-US" sz="2400" dirty="0">
                <a:hlinkClick r:id="rId2"/>
              </a:rPr>
              <a:t>https://www.copyright.gov/title17/</a:t>
            </a:r>
            <a:r>
              <a:rPr lang="en-US" sz="2400" dirty="0"/>
              <a:t> </a:t>
            </a:r>
            <a:endParaRPr lang="en-US" sz="2800" dirty="0"/>
          </a:p>
        </p:txBody>
      </p:sp>
      <p:pic>
        <p:nvPicPr>
          <p:cNvPr id="12" name="Content Placeholder 3"/>
          <p:cNvPicPr>
            <a:picLocks noChangeAspect="1"/>
          </p:cNvPicPr>
          <p:nvPr/>
        </p:nvPicPr>
        <p:blipFill>
          <a:blip r:embed="rId3"/>
          <a:stretch>
            <a:fillRect/>
          </a:stretch>
        </p:blipFill>
        <p:spPr>
          <a:xfrm>
            <a:off x="4587364" y="-1"/>
            <a:ext cx="6984876" cy="5931473"/>
          </a:xfrm>
          <a:prstGeom prst="rect">
            <a:avLst/>
          </a:prstGeom>
        </p:spPr>
      </p:pic>
    </p:spTree>
    <p:extLst>
      <p:ext uri="{BB962C8B-B14F-4D97-AF65-F5344CB8AC3E}">
        <p14:creationId xmlns:p14="http://schemas.microsoft.com/office/powerpoint/2010/main" val="238529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on copyright(s) . . .</a:t>
            </a:r>
          </a:p>
        </p:txBody>
      </p:sp>
      <p:sp>
        <p:nvSpPr>
          <p:cNvPr id="3" name="Content Placeholder 2"/>
          <p:cNvSpPr>
            <a:spLocks noGrp="1"/>
          </p:cNvSpPr>
          <p:nvPr>
            <p:ph idx="1"/>
          </p:nvPr>
        </p:nvSpPr>
        <p:spPr>
          <a:xfrm>
            <a:off x="914997" y="1600201"/>
            <a:ext cx="10667403" cy="4312919"/>
          </a:xfrm>
        </p:spPr>
        <p:txBody>
          <a:bodyPr>
            <a:normAutofit fontScale="92500" lnSpcReduction="10000"/>
          </a:bodyPr>
          <a:lstStyle/>
          <a:p>
            <a:pPr marL="285750" indent="-285750">
              <a:buFont typeface="Arial" panose="020B0604020202020204" pitchFamily="34" charset="0"/>
              <a:buChar char="•"/>
            </a:pPr>
            <a:r>
              <a:rPr lang="en-US" dirty="0"/>
              <a:t>As of 1/1/1978 copyright term is “Life + 70 years” of the author/creator</a:t>
            </a:r>
          </a:p>
          <a:p>
            <a:pPr marL="285750" indent="-285750">
              <a:buFont typeface="Arial" panose="020B0604020202020204" pitchFamily="34" charset="0"/>
              <a:buChar char="•"/>
            </a:pPr>
            <a:r>
              <a:rPr lang="en-US" dirty="0"/>
              <a:t>Copyright does not have to be registered with the government to be valid</a:t>
            </a:r>
          </a:p>
          <a:p>
            <a:pPr lvl="1">
              <a:buFont typeface="Arial" panose="020B0604020202020204" pitchFamily="34" charset="0"/>
              <a:buChar char="•"/>
            </a:pPr>
            <a:r>
              <a:rPr lang="en-US" dirty="0"/>
              <a:t>You created, you own it</a:t>
            </a:r>
          </a:p>
          <a:p>
            <a:pPr marL="1200150" lvl="2" indent="-285750"/>
            <a:r>
              <a:rPr lang="en-US" dirty="0"/>
              <a:t>Unless, you want to sue for damages and/or attorney’s fees</a:t>
            </a:r>
          </a:p>
          <a:p>
            <a:pPr marL="285750" indent="-285750"/>
            <a:r>
              <a:rPr lang="en-US" dirty="0">
                <a:hlinkClick r:id="rId2"/>
              </a:rPr>
              <a:t>How is a copyright different from a patent or a trademark?</a:t>
            </a:r>
            <a:endParaRPr lang="en-US" dirty="0"/>
          </a:p>
          <a:p>
            <a:pPr marL="285750" indent="-285750"/>
            <a:r>
              <a:rPr lang="en-US" dirty="0"/>
              <a:t>Copyright does not protect facts, ideas, systems, or methods of operation</a:t>
            </a:r>
          </a:p>
        </p:txBody>
      </p:sp>
    </p:spTree>
    <p:extLst>
      <p:ext uri="{BB962C8B-B14F-4D97-AF65-F5344CB8AC3E}">
        <p14:creationId xmlns:p14="http://schemas.microsoft.com/office/powerpoint/2010/main" val="727279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996" y="70244"/>
            <a:ext cx="10667403" cy="1143000"/>
          </a:xfrm>
        </p:spPr>
        <p:txBody>
          <a:bodyPr/>
          <a:lstStyle/>
          <a:p>
            <a:r>
              <a:rPr lang="en-US" dirty="0"/>
              <a:t>More on plagiarism . . .</a:t>
            </a:r>
          </a:p>
        </p:txBody>
      </p:sp>
      <p:sp>
        <p:nvSpPr>
          <p:cNvPr id="3" name="Content Placeholder 2"/>
          <p:cNvSpPr>
            <a:spLocks noGrp="1"/>
          </p:cNvSpPr>
          <p:nvPr>
            <p:ph idx="1"/>
          </p:nvPr>
        </p:nvSpPr>
        <p:spPr>
          <a:xfrm>
            <a:off x="914997" y="1239520"/>
            <a:ext cx="10667403" cy="4663439"/>
          </a:xfrm>
        </p:spPr>
        <p:txBody>
          <a:bodyPr>
            <a:normAutofit fontScale="85000" lnSpcReduction="20000"/>
          </a:bodyPr>
          <a:lstStyle/>
          <a:p>
            <a:r>
              <a:rPr lang="en-US" dirty="0"/>
              <a:t>How to avoid plagiarism:</a:t>
            </a:r>
          </a:p>
          <a:p>
            <a:pPr lvl="1"/>
            <a:r>
              <a:rPr lang="en-US" dirty="0"/>
              <a:t>Cite</a:t>
            </a:r>
          </a:p>
          <a:p>
            <a:pPr lvl="1"/>
            <a:r>
              <a:rPr lang="en-US" dirty="0"/>
              <a:t>Attribute </a:t>
            </a:r>
          </a:p>
          <a:p>
            <a:pPr lvl="1"/>
            <a:r>
              <a:rPr lang="en-US" dirty="0"/>
              <a:t>Give credit to </a:t>
            </a:r>
          </a:p>
          <a:p>
            <a:pPr lvl="1"/>
            <a:r>
              <a:rPr lang="en-US" dirty="0" smtClean="0"/>
              <a:t>Quote</a:t>
            </a:r>
          </a:p>
          <a:p>
            <a:pPr lvl="1"/>
            <a:r>
              <a:rPr lang="en-US" dirty="0" smtClean="0"/>
              <a:t>Get permission</a:t>
            </a:r>
          </a:p>
          <a:p>
            <a:pPr lvl="1"/>
            <a:endParaRPr lang="en-US" dirty="0"/>
          </a:p>
          <a:p>
            <a:r>
              <a:rPr lang="en-US" dirty="0"/>
              <a:t>How to check for plagiarism:</a:t>
            </a:r>
          </a:p>
          <a:p>
            <a:pPr lvl="1"/>
            <a:r>
              <a:rPr lang="en-US" dirty="0"/>
              <a:t>Online tools</a:t>
            </a:r>
          </a:p>
          <a:p>
            <a:pPr lvl="2"/>
            <a:r>
              <a:rPr lang="en-US" dirty="0"/>
              <a:t>http://www.plagiarism.org/</a:t>
            </a:r>
          </a:p>
          <a:p>
            <a:pPr lvl="1"/>
            <a:r>
              <a:rPr lang="en-US" dirty="0"/>
              <a:t>Citation management software (free versions available)</a:t>
            </a:r>
          </a:p>
          <a:p>
            <a:pPr lvl="1"/>
            <a:r>
              <a:rPr lang="en-US" dirty="0"/>
              <a:t>ASK an expert!</a:t>
            </a:r>
          </a:p>
          <a:p>
            <a:endParaRPr lang="en-US" dirty="0"/>
          </a:p>
        </p:txBody>
      </p:sp>
    </p:spTree>
    <p:extLst>
      <p:ext uri="{BB962C8B-B14F-4D97-AF65-F5344CB8AC3E}">
        <p14:creationId xmlns:p14="http://schemas.microsoft.com/office/powerpoint/2010/main" val="3085802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863600"/>
          </a:xfrm>
        </p:spPr>
        <p:txBody>
          <a:bodyPr>
            <a:normAutofit/>
          </a:bodyPr>
          <a:lstStyle/>
          <a:p>
            <a:r>
              <a:rPr lang="en-US" sz="3600" dirty="0" smtClean="0"/>
              <a:t>How to avoid </a:t>
            </a:r>
            <a:r>
              <a:rPr lang="en-US" sz="3600" dirty="0"/>
              <a:t>plagiarism/copyright infringement</a:t>
            </a:r>
          </a:p>
        </p:txBody>
      </p:sp>
      <p:sp>
        <p:nvSpPr>
          <p:cNvPr id="3" name="Content Placeholder 2"/>
          <p:cNvSpPr>
            <a:spLocks noGrp="1"/>
          </p:cNvSpPr>
          <p:nvPr>
            <p:ph idx="1"/>
          </p:nvPr>
        </p:nvSpPr>
        <p:spPr>
          <a:xfrm>
            <a:off x="914997" y="863600"/>
            <a:ext cx="10667403" cy="5019039"/>
          </a:xfrm>
        </p:spPr>
        <p:txBody>
          <a:bodyPr>
            <a:normAutofit fontScale="85000" lnSpcReduction="20000"/>
          </a:bodyPr>
          <a:lstStyle/>
          <a:p>
            <a:r>
              <a:rPr lang="en-US" dirty="0">
                <a:hlinkClick r:id="rId2"/>
              </a:rPr>
              <a:t>Plagiarism.org</a:t>
            </a:r>
            <a:endParaRPr lang="en-US" dirty="0"/>
          </a:p>
          <a:p>
            <a:pPr lvl="1"/>
            <a:r>
              <a:rPr lang="en-US" dirty="0"/>
              <a:t>Offers basic information and a list of tools to check your work</a:t>
            </a:r>
          </a:p>
          <a:p>
            <a:r>
              <a:rPr lang="en-US" dirty="0">
                <a:hlinkClick r:id="rId3"/>
              </a:rPr>
              <a:t>MSU Writing Center</a:t>
            </a:r>
            <a:endParaRPr lang="en-US" dirty="0"/>
          </a:p>
          <a:p>
            <a:pPr lvl="1"/>
            <a:r>
              <a:rPr lang="en-US" dirty="0"/>
              <a:t>Get help from experts</a:t>
            </a:r>
          </a:p>
          <a:p>
            <a:r>
              <a:rPr lang="en-US" dirty="0">
                <a:hlinkClick r:id="rId4"/>
              </a:rPr>
              <a:t>MSU Libraries’ Research Services Department</a:t>
            </a:r>
            <a:endParaRPr lang="en-US" dirty="0"/>
          </a:p>
          <a:p>
            <a:pPr lvl="1"/>
            <a:r>
              <a:rPr lang="en-US" dirty="0"/>
              <a:t>More experts to help you</a:t>
            </a:r>
          </a:p>
          <a:p>
            <a:r>
              <a:rPr lang="en-US" dirty="0">
                <a:hlinkClick r:id="rId5"/>
              </a:rPr>
              <a:t>The Reality and Solution of College Plagiarism Infographic</a:t>
            </a:r>
            <a:endParaRPr lang="en-US" dirty="0"/>
          </a:p>
          <a:p>
            <a:pPr lvl="1"/>
            <a:r>
              <a:rPr lang="en-US" dirty="0"/>
              <a:t>Created by the University of Illinois at Chicago Health Informatics department</a:t>
            </a:r>
          </a:p>
          <a:p>
            <a:r>
              <a:rPr lang="en-US" dirty="0">
                <a:hlinkClick r:id="rId6"/>
              </a:rPr>
              <a:t>The Writing Center at UNC-Chapel Hill</a:t>
            </a:r>
            <a:endParaRPr lang="en-US" dirty="0"/>
          </a:p>
          <a:p>
            <a:r>
              <a:rPr lang="en-US" dirty="0">
                <a:hlinkClick r:id="rId7"/>
              </a:rPr>
              <a:t>OWL – Purdue Online Writing Lab</a:t>
            </a:r>
            <a:endParaRPr lang="en-US" dirty="0"/>
          </a:p>
          <a:p>
            <a:r>
              <a:rPr lang="en-US" dirty="0">
                <a:hlinkClick r:id="rId8"/>
              </a:rPr>
              <a:t>UW-Madison’s Writing </a:t>
            </a:r>
            <a:r>
              <a:rPr lang="en-US" dirty="0" smtClean="0">
                <a:hlinkClick r:id="rId8"/>
              </a:rPr>
              <a:t>Center</a:t>
            </a:r>
            <a:endParaRPr lang="en-US" dirty="0" smtClean="0"/>
          </a:p>
          <a:p>
            <a:r>
              <a:rPr lang="en-US" dirty="0" smtClean="0">
                <a:hlinkClick r:id="rId9"/>
              </a:rPr>
              <a:t>Harvard College Writing Program</a:t>
            </a:r>
            <a:r>
              <a:rPr lang="en-US" dirty="0" smtClean="0"/>
              <a:t> </a:t>
            </a:r>
            <a:endParaRPr lang="en-US" dirty="0"/>
          </a:p>
        </p:txBody>
      </p:sp>
    </p:spTree>
    <p:extLst>
      <p:ext uri="{BB962C8B-B14F-4D97-AF65-F5344CB8AC3E}">
        <p14:creationId xmlns:p14="http://schemas.microsoft.com/office/powerpoint/2010/main" val="462282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997" y="322729"/>
            <a:ext cx="10667403" cy="5228194"/>
          </a:xfrm>
        </p:spPr>
        <p:txBody>
          <a:bodyPr>
            <a:normAutofit fontScale="92500" lnSpcReduction="20000"/>
          </a:bodyPr>
          <a:lstStyle/>
          <a:p>
            <a:r>
              <a:rPr lang="en-US" dirty="0" smtClean="0"/>
              <a:t>Citation </a:t>
            </a:r>
            <a:r>
              <a:rPr lang="en-US" dirty="0"/>
              <a:t>management software</a:t>
            </a:r>
          </a:p>
          <a:p>
            <a:pPr lvl="1"/>
            <a:r>
              <a:rPr lang="en-US" dirty="0"/>
              <a:t>Freely available</a:t>
            </a:r>
          </a:p>
          <a:p>
            <a:pPr lvl="2"/>
            <a:r>
              <a:rPr lang="en-US" dirty="0" err="1" smtClean="0"/>
              <a:t>Zotero</a:t>
            </a:r>
            <a:r>
              <a:rPr lang="en-US" dirty="0" smtClean="0"/>
              <a:t> </a:t>
            </a:r>
            <a:r>
              <a:rPr lang="en-US" dirty="0"/>
              <a:t>*Library offering workshops on 2/16</a:t>
            </a:r>
          </a:p>
          <a:p>
            <a:pPr lvl="2"/>
            <a:r>
              <a:rPr lang="en-US" dirty="0" err="1"/>
              <a:t>Mendeley</a:t>
            </a:r>
            <a:r>
              <a:rPr lang="en-US" dirty="0"/>
              <a:t> (free to MSU faculty, staff, and students) </a:t>
            </a:r>
            <a:endParaRPr lang="en-US" dirty="0" smtClean="0"/>
          </a:p>
          <a:p>
            <a:pPr lvl="1"/>
            <a:r>
              <a:rPr lang="en-US" dirty="0" smtClean="0"/>
              <a:t>Available for purchase </a:t>
            </a:r>
            <a:r>
              <a:rPr lang="en-US" sz="1200" dirty="0" smtClean="0"/>
              <a:t>(not an endorsement)</a:t>
            </a:r>
          </a:p>
          <a:p>
            <a:pPr lvl="2"/>
            <a:r>
              <a:rPr lang="en-US" dirty="0" smtClean="0"/>
              <a:t>Endnote</a:t>
            </a:r>
          </a:p>
          <a:p>
            <a:pPr lvl="2"/>
            <a:r>
              <a:rPr lang="en-US" dirty="0" smtClean="0"/>
              <a:t>PERRLA (APA &amp; MLA)</a:t>
            </a:r>
          </a:p>
          <a:p>
            <a:pPr lvl="2"/>
            <a:r>
              <a:rPr lang="en-US" dirty="0" err="1" smtClean="0"/>
              <a:t>Paperpile</a:t>
            </a:r>
            <a:endParaRPr lang="en-US" dirty="0" smtClean="0"/>
          </a:p>
          <a:p>
            <a:pPr lvl="2"/>
            <a:r>
              <a:rPr lang="en-US" dirty="0" err="1" smtClean="0"/>
              <a:t>Refworks</a:t>
            </a:r>
            <a:endParaRPr lang="en-US" dirty="0"/>
          </a:p>
          <a:p>
            <a:r>
              <a:rPr lang="en-US" dirty="0">
                <a:hlinkClick r:id="rId2"/>
              </a:rPr>
              <a:t>UW-Madison</a:t>
            </a:r>
            <a:r>
              <a:rPr lang="en-US" dirty="0"/>
              <a:t> comparison chart</a:t>
            </a:r>
          </a:p>
          <a:p>
            <a:r>
              <a:rPr lang="en-US" dirty="0" smtClean="0">
                <a:hlinkClick r:id="rId3"/>
              </a:rPr>
              <a:t>Wikipedia</a:t>
            </a:r>
            <a:r>
              <a:rPr lang="en-US" dirty="0" smtClean="0"/>
              <a:t> comparison chart</a:t>
            </a:r>
          </a:p>
          <a:p>
            <a:r>
              <a:rPr lang="en-US" dirty="0" smtClean="0">
                <a:hlinkClick r:id="rId4"/>
              </a:rPr>
              <a:t>PlagiarismToday.com</a:t>
            </a:r>
            <a:r>
              <a:rPr lang="en-US" dirty="0" smtClean="0"/>
              <a:t> </a:t>
            </a:r>
            <a:r>
              <a:rPr lang="en-US" dirty="0"/>
              <a:t>provides a list of tools to help detect plagiarism</a:t>
            </a:r>
          </a:p>
          <a:p>
            <a:endParaRPr lang="en-US" dirty="0"/>
          </a:p>
        </p:txBody>
      </p:sp>
    </p:spTree>
    <p:extLst>
      <p:ext uri="{BB962C8B-B14F-4D97-AF65-F5344CB8AC3E}">
        <p14:creationId xmlns:p14="http://schemas.microsoft.com/office/powerpoint/2010/main" val="299457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MSU Libraries resources</a:t>
            </a:r>
          </a:p>
          <a:p>
            <a:pPr lvl="1"/>
            <a:r>
              <a:rPr lang="en-US" dirty="0" smtClean="0">
                <a:hlinkClick r:id="rId2"/>
              </a:rPr>
              <a:t>Research guides</a:t>
            </a:r>
            <a:r>
              <a:rPr lang="en-US" dirty="0"/>
              <a:t> </a:t>
            </a:r>
            <a:endParaRPr lang="en-US" dirty="0" smtClean="0"/>
          </a:p>
          <a:p>
            <a:pPr lvl="1"/>
            <a:r>
              <a:rPr lang="en-US" dirty="0" smtClean="0"/>
              <a:t>Researcher Support Services </a:t>
            </a:r>
            <a:r>
              <a:rPr lang="en-US" dirty="0" smtClean="0">
                <a:hlinkClick r:id="rId3"/>
              </a:rPr>
              <a:t>Copyright &amp; Fair Use</a:t>
            </a:r>
            <a:endParaRPr lang="en-US" dirty="0" smtClean="0"/>
          </a:p>
          <a:p>
            <a:r>
              <a:rPr lang="en-US" dirty="0" smtClean="0"/>
              <a:t>Other resources</a:t>
            </a:r>
          </a:p>
          <a:p>
            <a:pPr lvl="1"/>
            <a:r>
              <a:rPr lang="en-US" dirty="0"/>
              <a:t>Is the material </a:t>
            </a:r>
            <a:r>
              <a:rPr lang="en-US" dirty="0" smtClean="0">
                <a:hlinkClick r:id="rId4"/>
              </a:rPr>
              <a:t>Public Domain?</a:t>
            </a:r>
            <a:r>
              <a:rPr lang="en-US" dirty="0" smtClean="0"/>
              <a:t> </a:t>
            </a:r>
          </a:p>
          <a:p>
            <a:pPr lvl="1"/>
            <a:r>
              <a:rPr lang="en-US" dirty="0" smtClean="0">
                <a:hlinkClick r:id="rId5"/>
              </a:rPr>
              <a:t>Copyright Clearance Center</a:t>
            </a:r>
            <a:endParaRPr lang="en-US" dirty="0" smtClean="0"/>
          </a:p>
          <a:p>
            <a:endParaRPr lang="en-US" dirty="0"/>
          </a:p>
        </p:txBody>
      </p:sp>
    </p:spTree>
    <p:extLst>
      <p:ext uri="{BB962C8B-B14F-4D97-AF65-F5344CB8AC3E}">
        <p14:creationId xmlns:p14="http://schemas.microsoft.com/office/powerpoint/2010/main" val="340472630"/>
      </p:ext>
    </p:extLst>
  </p:cSld>
  <p:clrMapOvr>
    <a:masterClrMapping/>
  </p:clrMapOvr>
</p:sld>
</file>

<file path=ppt/theme/theme1.xml><?xml version="1.0" encoding="utf-8"?>
<a:theme xmlns:a="http://schemas.openxmlformats.org/drawingml/2006/main" name="MSU_Maroon&amp;Grey">
  <a:themeElements>
    <a:clrScheme name="Custom 1">
      <a:dk1>
        <a:sysClr val="windowText" lastClr="000000"/>
      </a:dk1>
      <a:lt1>
        <a:sysClr val="window" lastClr="FFFFFF"/>
      </a:lt1>
      <a:dk2>
        <a:srgbClr val="5E091A"/>
      </a:dk2>
      <a:lt2>
        <a:srgbClr val="E2E4DB"/>
      </a:lt2>
      <a:accent1>
        <a:srgbClr val="5E091A"/>
      </a:accent1>
      <a:accent2>
        <a:srgbClr val="410611"/>
      </a:accent2>
      <a:accent3>
        <a:srgbClr val="545651"/>
      </a:accent3>
      <a:accent4>
        <a:srgbClr val="848780"/>
      </a:accent4>
      <a:accent5>
        <a:srgbClr val="B9BDB3"/>
      </a:accent5>
      <a:accent6>
        <a:srgbClr val="890C25"/>
      </a:accent6>
      <a:hlink>
        <a:srgbClr val="890C25"/>
      </a:hlink>
      <a:folHlink>
        <a:srgbClr val="890C25"/>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SState_Option2wide [Read-Only]" id="{A693ECF7-8A7A-461C-B728-73A2B906DA82}" vid="{6BC3B529-8E01-4E1B-B47F-F6F171740420}"/>
    </a:ext>
  </a:extLst>
</a:theme>
</file>

<file path=docProps/app.xml><?xml version="1.0" encoding="utf-8"?>
<Properties xmlns="http://schemas.openxmlformats.org/officeDocument/2006/extended-properties" xmlns:vt="http://schemas.openxmlformats.org/officeDocument/2006/docPropsVTypes">
  <Template>MSState_Option2wide</Template>
  <TotalTime>51</TotalTime>
  <Words>433</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Palatino Linotype</vt:lpstr>
      <vt:lpstr>MSU_Maroon&amp;Grey</vt:lpstr>
      <vt:lpstr>Copyright &amp; Plagiarism in Research</vt:lpstr>
      <vt:lpstr>Definitions from Dictionary.com</vt:lpstr>
      <vt:lpstr>PowerPoint Presentation</vt:lpstr>
      <vt:lpstr>More on copyright(s) . . .</vt:lpstr>
      <vt:lpstr>More on plagiarism . . .</vt:lpstr>
      <vt:lpstr>How to avoid plagiarism/copyright infringement</vt:lpstr>
      <vt:lpstr>PowerPoint Presentation</vt:lpstr>
      <vt:lpstr>Questions?</vt:lpstr>
    </vt:vector>
  </TitlesOfParts>
  <Company>Mississippi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&amp; Plagiarism in Research</dc:title>
  <dc:creator>Mary Ann Jones</dc:creator>
  <cp:lastModifiedBy>Mary Ann Jones</cp:lastModifiedBy>
  <cp:revision>6</cp:revision>
  <dcterms:created xsi:type="dcterms:W3CDTF">2017-02-10T14:36:08Z</dcterms:created>
  <dcterms:modified xsi:type="dcterms:W3CDTF">2017-02-10T15:27:41Z</dcterms:modified>
</cp:coreProperties>
</file>