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4">
  <p:sldMasterIdLst>
    <p:sldMasterId id="2147483690" r:id="rId1"/>
  </p:sldMasterIdLst>
  <p:notesMasterIdLst>
    <p:notesMasterId r:id="rId23"/>
  </p:notesMasterIdLst>
  <p:handoutMasterIdLst>
    <p:handoutMasterId r:id="rId24"/>
  </p:handoutMasterIdLst>
  <p:sldIdLst>
    <p:sldId id="256" r:id="rId2"/>
    <p:sldId id="309" r:id="rId3"/>
    <p:sldId id="310" r:id="rId4"/>
    <p:sldId id="324" r:id="rId5"/>
    <p:sldId id="312" r:id="rId6"/>
    <p:sldId id="331" r:id="rId7"/>
    <p:sldId id="332" r:id="rId8"/>
    <p:sldId id="333" r:id="rId9"/>
    <p:sldId id="317" r:id="rId10"/>
    <p:sldId id="316" r:id="rId11"/>
    <p:sldId id="320" r:id="rId12"/>
    <p:sldId id="321" r:id="rId13"/>
    <p:sldId id="322" r:id="rId14"/>
    <p:sldId id="323" r:id="rId15"/>
    <p:sldId id="311" r:id="rId16"/>
    <p:sldId id="326" r:id="rId17"/>
    <p:sldId id="327" r:id="rId18"/>
    <p:sldId id="328" r:id="rId19"/>
    <p:sldId id="330" r:id="rId20"/>
    <p:sldId id="334" r:id="rId21"/>
    <p:sldId id="335" r:id="rId22"/>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93" autoAdjust="0"/>
    <p:restoredTop sz="94633" autoAdjust="0"/>
  </p:normalViewPr>
  <p:slideViewPr>
    <p:cSldViewPr>
      <p:cViewPr varScale="1">
        <p:scale>
          <a:sx n="108" d="100"/>
          <a:sy n="108" d="100"/>
        </p:scale>
        <p:origin x="584" y="7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Research Consulations</a:t>
            </a:r>
            <a:r>
              <a:rPr lang="en-US" sz="1800" baseline="0"/>
              <a:t> by Patron Status</a:t>
            </a:r>
            <a:endParaRPr lang="en-US" sz="1800"/>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0092962313360122E-2"/>
          <c:y val="0.12078875772799136"/>
          <c:w val="0.9167369481658395"/>
          <c:h val="0.72298881887384558"/>
        </c:manualLayout>
      </c:layout>
      <c:barChart>
        <c:barDir val="col"/>
        <c:grouping val="clustered"/>
        <c:varyColors val="0"/>
        <c:ser>
          <c:idx val="0"/>
          <c:order val="0"/>
          <c:tx>
            <c:strRef>
              <c:f>'Consults by Patron Status'!$A$2</c:f>
              <c:strCache>
                <c:ptCount val="1"/>
                <c:pt idx="0">
                  <c:v>2012-13</c:v>
                </c:pt>
              </c:strCache>
            </c:strRef>
          </c:tx>
          <c:spPr>
            <a:solidFill>
              <a:schemeClr val="accent1">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'Consults by Patron Status'!$B$1:$H$1</c:f>
              <c:strCache>
                <c:ptCount val="7"/>
                <c:pt idx="0">
                  <c:v>Alumnus</c:v>
                </c:pt>
                <c:pt idx="1">
                  <c:v>Faculty</c:v>
                </c:pt>
                <c:pt idx="2">
                  <c:v>Graduate</c:v>
                </c:pt>
                <c:pt idx="3">
                  <c:v>Other</c:v>
                </c:pt>
                <c:pt idx="4">
                  <c:v>Staff</c:v>
                </c:pt>
                <c:pt idx="5">
                  <c:v>Undergraduate</c:v>
                </c:pt>
                <c:pt idx="6">
                  <c:v>Unknown</c:v>
                </c:pt>
              </c:strCache>
            </c:strRef>
          </c:cat>
          <c:val>
            <c:numRef>
              <c:f>'Consults by Patron Status'!$B$2:$H$2</c:f>
              <c:numCache>
                <c:formatCode>General</c:formatCode>
                <c:ptCount val="7"/>
                <c:pt idx="0">
                  <c:v>8</c:v>
                </c:pt>
                <c:pt idx="1">
                  <c:v>43</c:v>
                </c:pt>
                <c:pt idx="2">
                  <c:v>141</c:v>
                </c:pt>
                <c:pt idx="3">
                  <c:v>14</c:v>
                </c:pt>
                <c:pt idx="4">
                  <c:v>8</c:v>
                </c:pt>
                <c:pt idx="5">
                  <c:v>145</c:v>
                </c:pt>
                <c:pt idx="6">
                  <c:v>1</c:v>
                </c:pt>
              </c:numCache>
            </c:numRef>
          </c:val>
        </c:ser>
        <c:ser>
          <c:idx val="1"/>
          <c:order val="1"/>
          <c:tx>
            <c:strRef>
              <c:f>'Consults by Patron Status'!$A$3</c:f>
              <c:strCache>
                <c:ptCount val="1"/>
                <c:pt idx="0">
                  <c:v>2013-14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'Consults by Patron Status'!$B$1:$H$1</c:f>
              <c:strCache>
                <c:ptCount val="7"/>
                <c:pt idx="0">
                  <c:v>Alumnus</c:v>
                </c:pt>
                <c:pt idx="1">
                  <c:v>Faculty</c:v>
                </c:pt>
                <c:pt idx="2">
                  <c:v>Graduate</c:v>
                </c:pt>
                <c:pt idx="3">
                  <c:v>Other</c:v>
                </c:pt>
                <c:pt idx="4">
                  <c:v>Staff</c:v>
                </c:pt>
                <c:pt idx="5">
                  <c:v>Undergraduate</c:v>
                </c:pt>
                <c:pt idx="6">
                  <c:v>Unknown</c:v>
                </c:pt>
              </c:strCache>
            </c:strRef>
          </c:cat>
          <c:val>
            <c:numRef>
              <c:f>'Consults by Patron Status'!$B$3:$H$3</c:f>
              <c:numCache>
                <c:formatCode>General</c:formatCode>
                <c:ptCount val="7"/>
                <c:pt idx="0">
                  <c:v>3</c:v>
                </c:pt>
                <c:pt idx="1">
                  <c:v>72</c:v>
                </c:pt>
                <c:pt idx="2">
                  <c:v>145</c:v>
                </c:pt>
                <c:pt idx="3">
                  <c:v>17</c:v>
                </c:pt>
                <c:pt idx="4">
                  <c:v>13</c:v>
                </c:pt>
                <c:pt idx="5">
                  <c:v>148</c:v>
                </c:pt>
                <c:pt idx="6">
                  <c:v>1</c:v>
                </c:pt>
              </c:numCache>
            </c:numRef>
          </c:val>
        </c:ser>
        <c:ser>
          <c:idx val="2"/>
          <c:order val="2"/>
          <c:tx>
            <c:strRef>
              <c:f>'Consults by Patron Status'!$A$4</c:f>
              <c:strCache>
                <c:ptCount val="1"/>
                <c:pt idx="0">
                  <c:v>2014-15</c:v>
                </c:pt>
              </c:strCache>
            </c:strRef>
          </c:tx>
          <c:spPr>
            <a:solidFill>
              <a:schemeClr val="accent1">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'Consults by Patron Status'!$B$1:$H$1</c:f>
              <c:strCache>
                <c:ptCount val="7"/>
                <c:pt idx="0">
                  <c:v>Alumnus</c:v>
                </c:pt>
                <c:pt idx="1">
                  <c:v>Faculty</c:v>
                </c:pt>
                <c:pt idx="2">
                  <c:v>Graduate</c:v>
                </c:pt>
                <c:pt idx="3">
                  <c:v>Other</c:v>
                </c:pt>
                <c:pt idx="4">
                  <c:v>Staff</c:v>
                </c:pt>
                <c:pt idx="5">
                  <c:v>Undergraduate</c:v>
                </c:pt>
                <c:pt idx="6">
                  <c:v>Unknown</c:v>
                </c:pt>
              </c:strCache>
            </c:strRef>
          </c:cat>
          <c:val>
            <c:numRef>
              <c:f>'Consults by Patron Status'!$B$4:$H$4</c:f>
              <c:numCache>
                <c:formatCode>General</c:formatCode>
                <c:ptCount val="7"/>
                <c:pt idx="0">
                  <c:v>7</c:v>
                </c:pt>
                <c:pt idx="1">
                  <c:v>100</c:v>
                </c:pt>
                <c:pt idx="2">
                  <c:v>206</c:v>
                </c:pt>
                <c:pt idx="3">
                  <c:v>21</c:v>
                </c:pt>
                <c:pt idx="4">
                  <c:v>23</c:v>
                </c:pt>
                <c:pt idx="5">
                  <c:v>128</c:v>
                </c:pt>
                <c:pt idx="6">
                  <c:v>2</c:v>
                </c:pt>
              </c:numCache>
            </c:numRef>
          </c:val>
        </c:ser>
        <c:dLbls>
          <c:showLegendKey val="0"/>
          <c:showVal val="0"/>
          <c:showCatName val="0"/>
          <c:showSerName val="0"/>
          <c:showPercent val="0"/>
          <c:showBubbleSize val="0"/>
        </c:dLbls>
        <c:gapWidth val="219"/>
        <c:overlap val="-27"/>
        <c:axId val="228687616"/>
        <c:axId val="228686048"/>
      </c:barChart>
      <c:catAx>
        <c:axId val="228687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8686048"/>
        <c:crosses val="autoZero"/>
        <c:auto val="1"/>
        <c:lblAlgn val="ctr"/>
        <c:lblOffset val="100"/>
        <c:noMultiLvlLbl val="0"/>
      </c:catAx>
      <c:valAx>
        <c:axId val="2286860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86876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3AA0D68D-7184-481A-8400-616D776730A9}" type="datetimeFigureOut">
              <a:rPr lang="en-US" smtClean="0"/>
              <a:t>4/1/2016</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DACAC3FB-18CE-4A31-9818-9DC3CA3FB11D}" type="slidenum">
              <a:rPr lang="en-US" smtClean="0"/>
              <a:t>‹#›</a:t>
            </a:fld>
            <a:endParaRPr lang="en-US"/>
          </a:p>
        </p:txBody>
      </p:sp>
    </p:spTree>
    <p:extLst>
      <p:ext uri="{BB962C8B-B14F-4D97-AF65-F5344CB8AC3E}">
        <p14:creationId xmlns:p14="http://schemas.microsoft.com/office/powerpoint/2010/main" val="3256226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1EB028CE-B5C2-4D98-9452-EA8F89FEC7BA}" type="datetimeFigureOut">
              <a:rPr lang="en-US" smtClean="0"/>
              <a:t>4/1/2016</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77583540-4DC6-43FE-864F-B6D43D3733B1}" type="slidenum">
              <a:rPr lang="en-US" smtClean="0"/>
              <a:t>‹#›</a:t>
            </a:fld>
            <a:endParaRPr lang="en-US"/>
          </a:p>
        </p:txBody>
      </p:sp>
    </p:spTree>
    <p:extLst>
      <p:ext uri="{BB962C8B-B14F-4D97-AF65-F5344CB8AC3E}">
        <p14:creationId xmlns:p14="http://schemas.microsoft.com/office/powerpoint/2010/main" val="2120458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83540-4DC6-43FE-864F-B6D43D3733B1}" type="slidenum">
              <a:rPr lang="en-US" smtClean="0"/>
              <a:t>1</a:t>
            </a:fld>
            <a:endParaRPr lang="en-US"/>
          </a:p>
        </p:txBody>
      </p:sp>
    </p:spTree>
    <p:extLst>
      <p:ext uri="{BB962C8B-B14F-4D97-AF65-F5344CB8AC3E}">
        <p14:creationId xmlns:p14="http://schemas.microsoft.com/office/powerpoint/2010/main" val="1371772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83540-4DC6-43FE-864F-B6D43D3733B1}" type="slidenum">
              <a:rPr lang="en-US" smtClean="0"/>
              <a:t>10</a:t>
            </a:fld>
            <a:endParaRPr lang="en-US"/>
          </a:p>
        </p:txBody>
      </p:sp>
    </p:spTree>
    <p:extLst>
      <p:ext uri="{BB962C8B-B14F-4D97-AF65-F5344CB8AC3E}">
        <p14:creationId xmlns:p14="http://schemas.microsoft.com/office/powerpoint/2010/main" val="2517627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83540-4DC6-43FE-864F-B6D43D3733B1}" type="slidenum">
              <a:rPr lang="en-US" smtClean="0"/>
              <a:t>11</a:t>
            </a:fld>
            <a:endParaRPr lang="en-US"/>
          </a:p>
        </p:txBody>
      </p:sp>
    </p:spTree>
    <p:extLst>
      <p:ext uri="{BB962C8B-B14F-4D97-AF65-F5344CB8AC3E}">
        <p14:creationId xmlns:p14="http://schemas.microsoft.com/office/powerpoint/2010/main" val="853786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83540-4DC6-43FE-864F-B6D43D3733B1}" type="slidenum">
              <a:rPr lang="en-US" smtClean="0"/>
              <a:t>12</a:t>
            </a:fld>
            <a:endParaRPr lang="en-US"/>
          </a:p>
        </p:txBody>
      </p:sp>
    </p:spTree>
    <p:extLst>
      <p:ext uri="{BB962C8B-B14F-4D97-AF65-F5344CB8AC3E}">
        <p14:creationId xmlns:p14="http://schemas.microsoft.com/office/powerpoint/2010/main" val="1295229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83540-4DC6-43FE-864F-B6D43D3733B1}" type="slidenum">
              <a:rPr lang="en-US" smtClean="0"/>
              <a:t>13</a:t>
            </a:fld>
            <a:endParaRPr lang="en-US"/>
          </a:p>
        </p:txBody>
      </p:sp>
    </p:spTree>
    <p:extLst>
      <p:ext uri="{BB962C8B-B14F-4D97-AF65-F5344CB8AC3E}">
        <p14:creationId xmlns:p14="http://schemas.microsoft.com/office/powerpoint/2010/main" val="1215496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83540-4DC6-43FE-864F-B6D43D3733B1}" type="slidenum">
              <a:rPr lang="en-US" smtClean="0"/>
              <a:t>14</a:t>
            </a:fld>
            <a:endParaRPr lang="en-US"/>
          </a:p>
        </p:txBody>
      </p:sp>
    </p:spTree>
    <p:extLst>
      <p:ext uri="{BB962C8B-B14F-4D97-AF65-F5344CB8AC3E}">
        <p14:creationId xmlns:p14="http://schemas.microsoft.com/office/powerpoint/2010/main" val="3135419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83540-4DC6-43FE-864F-B6D43D3733B1}" type="slidenum">
              <a:rPr lang="en-US" smtClean="0"/>
              <a:t>15</a:t>
            </a:fld>
            <a:endParaRPr lang="en-US"/>
          </a:p>
        </p:txBody>
      </p:sp>
    </p:spTree>
    <p:extLst>
      <p:ext uri="{BB962C8B-B14F-4D97-AF65-F5344CB8AC3E}">
        <p14:creationId xmlns:p14="http://schemas.microsoft.com/office/powerpoint/2010/main" val="2915182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83540-4DC6-43FE-864F-B6D43D3733B1}" type="slidenum">
              <a:rPr lang="en-US" smtClean="0"/>
              <a:t>16</a:t>
            </a:fld>
            <a:endParaRPr lang="en-US"/>
          </a:p>
        </p:txBody>
      </p:sp>
    </p:spTree>
    <p:extLst>
      <p:ext uri="{BB962C8B-B14F-4D97-AF65-F5344CB8AC3E}">
        <p14:creationId xmlns:p14="http://schemas.microsoft.com/office/powerpoint/2010/main" val="911106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83540-4DC6-43FE-864F-B6D43D3733B1}" type="slidenum">
              <a:rPr lang="en-US" smtClean="0"/>
              <a:t>17</a:t>
            </a:fld>
            <a:endParaRPr lang="en-US"/>
          </a:p>
        </p:txBody>
      </p:sp>
    </p:spTree>
    <p:extLst>
      <p:ext uri="{BB962C8B-B14F-4D97-AF65-F5344CB8AC3E}">
        <p14:creationId xmlns:p14="http://schemas.microsoft.com/office/powerpoint/2010/main" val="4119242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83540-4DC6-43FE-864F-B6D43D3733B1}" type="slidenum">
              <a:rPr lang="en-US" smtClean="0"/>
              <a:t>18</a:t>
            </a:fld>
            <a:endParaRPr lang="en-US"/>
          </a:p>
        </p:txBody>
      </p:sp>
    </p:spTree>
    <p:extLst>
      <p:ext uri="{BB962C8B-B14F-4D97-AF65-F5344CB8AC3E}">
        <p14:creationId xmlns:p14="http://schemas.microsoft.com/office/powerpoint/2010/main" val="4701096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83540-4DC6-43FE-864F-B6D43D3733B1}" type="slidenum">
              <a:rPr lang="en-US" smtClean="0"/>
              <a:t>19</a:t>
            </a:fld>
            <a:endParaRPr lang="en-US"/>
          </a:p>
        </p:txBody>
      </p:sp>
    </p:spTree>
    <p:extLst>
      <p:ext uri="{BB962C8B-B14F-4D97-AF65-F5344CB8AC3E}">
        <p14:creationId xmlns:p14="http://schemas.microsoft.com/office/powerpoint/2010/main" val="721939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83540-4DC6-43FE-864F-B6D43D3733B1}" type="slidenum">
              <a:rPr lang="en-US" smtClean="0"/>
              <a:t>2</a:t>
            </a:fld>
            <a:endParaRPr lang="en-US"/>
          </a:p>
        </p:txBody>
      </p:sp>
    </p:spTree>
    <p:extLst>
      <p:ext uri="{BB962C8B-B14F-4D97-AF65-F5344CB8AC3E}">
        <p14:creationId xmlns:p14="http://schemas.microsoft.com/office/powerpoint/2010/main" val="42488419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83540-4DC6-43FE-864F-B6D43D3733B1}" type="slidenum">
              <a:rPr lang="en-US" smtClean="0"/>
              <a:t>20</a:t>
            </a:fld>
            <a:endParaRPr lang="en-US"/>
          </a:p>
        </p:txBody>
      </p:sp>
    </p:spTree>
    <p:extLst>
      <p:ext uri="{BB962C8B-B14F-4D97-AF65-F5344CB8AC3E}">
        <p14:creationId xmlns:p14="http://schemas.microsoft.com/office/powerpoint/2010/main" val="7247386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83540-4DC6-43FE-864F-B6D43D3733B1}" type="slidenum">
              <a:rPr lang="en-US" smtClean="0"/>
              <a:t>21</a:t>
            </a:fld>
            <a:endParaRPr lang="en-US"/>
          </a:p>
        </p:txBody>
      </p:sp>
    </p:spTree>
    <p:extLst>
      <p:ext uri="{BB962C8B-B14F-4D97-AF65-F5344CB8AC3E}">
        <p14:creationId xmlns:p14="http://schemas.microsoft.com/office/powerpoint/2010/main" val="2773867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83540-4DC6-43FE-864F-B6D43D3733B1}" type="slidenum">
              <a:rPr lang="en-US" smtClean="0"/>
              <a:t>3</a:t>
            </a:fld>
            <a:endParaRPr lang="en-US"/>
          </a:p>
        </p:txBody>
      </p:sp>
    </p:spTree>
    <p:extLst>
      <p:ext uri="{BB962C8B-B14F-4D97-AF65-F5344CB8AC3E}">
        <p14:creationId xmlns:p14="http://schemas.microsoft.com/office/powerpoint/2010/main" val="1771648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83540-4DC6-43FE-864F-B6D43D3733B1}" type="slidenum">
              <a:rPr lang="en-US" smtClean="0"/>
              <a:t>4</a:t>
            </a:fld>
            <a:endParaRPr lang="en-US"/>
          </a:p>
        </p:txBody>
      </p:sp>
    </p:spTree>
    <p:extLst>
      <p:ext uri="{BB962C8B-B14F-4D97-AF65-F5344CB8AC3E}">
        <p14:creationId xmlns:p14="http://schemas.microsoft.com/office/powerpoint/2010/main" val="807112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83540-4DC6-43FE-864F-B6D43D3733B1}" type="slidenum">
              <a:rPr lang="en-US" smtClean="0"/>
              <a:t>5</a:t>
            </a:fld>
            <a:endParaRPr lang="en-US"/>
          </a:p>
        </p:txBody>
      </p:sp>
    </p:spTree>
    <p:extLst>
      <p:ext uri="{BB962C8B-B14F-4D97-AF65-F5344CB8AC3E}">
        <p14:creationId xmlns:p14="http://schemas.microsoft.com/office/powerpoint/2010/main" val="1688217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83540-4DC6-43FE-864F-B6D43D3733B1}" type="slidenum">
              <a:rPr lang="en-US" smtClean="0"/>
              <a:t>6</a:t>
            </a:fld>
            <a:endParaRPr lang="en-US"/>
          </a:p>
        </p:txBody>
      </p:sp>
    </p:spTree>
    <p:extLst>
      <p:ext uri="{BB962C8B-B14F-4D97-AF65-F5344CB8AC3E}">
        <p14:creationId xmlns:p14="http://schemas.microsoft.com/office/powerpoint/2010/main" val="2915444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83540-4DC6-43FE-864F-B6D43D3733B1}" type="slidenum">
              <a:rPr lang="en-US" smtClean="0"/>
              <a:t>7</a:t>
            </a:fld>
            <a:endParaRPr lang="en-US"/>
          </a:p>
        </p:txBody>
      </p:sp>
    </p:spTree>
    <p:extLst>
      <p:ext uri="{BB962C8B-B14F-4D97-AF65-F5344CB8AC3E}">
        <p14:creationId xmlns:p14="http://schemas.microsoft.com/office/powerpoint/2010/main" val="1331665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83540-4DC6-43FE-864F-B6D43D3733B1}" type="slidenum">
              <a:rPr lang="en-US" smtClean="0"/>
              <a:t>8</a:t>
            </a:fld>
            <a:endParaRPr lang="en-US"/>
          </a:p>
        </p:txBody>
      </p:sp>
    </p:spTree>
    <p:extLst>
      <p:ext uri="{BB962C8B-B14F-4D97-AF65-F5344CB8AC3E}">
        <p14:creationId xmlns:p14="http://schemas.microsoft.com/office/powerpoint/2010/main" val="3394796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83540-4DC6-43FE-864F-B6D43D3733B1}" type="slidenum">
              <a:rPr lang="en-US" smtClean="0"/>
              <a:t>9</a:t>
            </a:fld>
            <a:endParaRPr lang="en-US"/>
          </a:p>
        </p:txBody>
      </p:sp>
    </p:spTree>
    <p:extLst>
      <p:ext uri="{BB962C8B-B14F-4D97-AF65-F5344CB8AC3E}">
        <p14:creationId xmlns:p14="http://schemas.microsoft.com/office/powerpoint/2010/main" val="1617568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58966" y="569311"/>
            <a:ext cx="5927834" cy="2040759"/>
          </a:xfrm>
        </p:spPr>
        <p:txBody>
          <a:bodyPr/>
          <a:lstStyle/>
          <a:p>
            <a:r>
              <a:rPr lang="en-US" dirty="0" smtClean="0"/>
              <a:t>Click to edit Master </a:t>
            </a:r>
            <a:br>
              <a:rPr lang="en-US" dirty="0" smtClean="0"/>
            </a:br>
            <a:r>
              <a:rPr lang="en-US" dirty="0" smtClean="0"/>
              <a:t>title style</a:t>
            </a:r>
            <a:endParaRPr lang="en-US" dirty="0"/>
          </a:p>
        </p:txBody>
      </p:sp>
      <p:sp>
        <p:nvSpPr>
          <p:cNvPr id="3" name="Subtitle 2"/>
          <p:cNvSpPr>
            <a:spLocks noGrp="1"/>
          </p:cNvSpPr>
          <p:nvPr>
            <p:ph type="subTitle" idx="1"/>
          </p:nvPr>
        </p:nvSpPr>
        <p:spPr>
          <a:xfrm>
            <a:off x="2758966" y="2890346"/>
            <a:ext cx="5927834" cy="274845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6BED9D-E731-4B87-A1F5-612AF45F28CA}" type="datetimeFigureOut">
              <a:rPr lang="en-US" smtClean="0"/>
              <a:t>4/1/2016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D3C3A-41F3-4783-BCEB-04E7189EDA81}" type="slidenum">
              <a:rPr lang="en-US" smtClean="0"/>
              <a:t>‹#›</a:t>
            </a:fld>
            <a:endParaRPr lang="en-US"/>
          </a:p>
        </p:txBody>
      </p:sp>
      <p:sp>
        <p:nvSpPr>
          <p:cNvPr id="7" name="Picture Placeholder 2"/>
          <p:cNvSpPr>
            <a:spLocks noGrp="1"/>
          </p:cNvSpPr>
          <p:nvPr>
            <p:ph type="pic" idx="13"/>
          </p:nvPr>
        </p:nvSpPr>
        <p:spPr>
          <a:xfrm>
            <a:off x="-70068" y="3442140"/>
            <a:ext cx="2452414" cy="2478688"/>
          </a:xfrm>
          <a:solidFill>
            <a:srgbClr val="54565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extLst>
      <p:ext uri="{BB962C8B-B14F-4D97-AF65-F5344CB8AC3E}">
        <p14:creationId xmlns:p14="http://schemas.microsoft.com/office/powerpoint/2010/main" val="4222421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58966" y="4800600"/>
            <a:ext cx="5927834"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758966" y="402898"/>
            <a:ext cx="5927834" cy="432467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758966" y="5367338"/>
            <a:ext cx="5927834"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6BED9D-E731-4B87-A1F5-612AF45F28CA}" type="datetimeFigureOut">
              <a:rPr lang="en-US" smtClean="0"/>
              <a:t>4/1/2016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8D3C3A-41F3-4783-BCEB-04E7189EDA81}" type="slidenum">
              <a:rPr lang="en-US" smtClean="0"/>
              <a:t>‹#›</a:t>
            </a:fld>
            <a:endParaRPr lang="en-US"/>
          </a:p>
        </p:txBody>
      </p:sp>
    </p:spTree>
    <p:extLst>
      <p:ext uri="{BB962C8B-B14F-4D97-AF65-F5344CB8AC3E}">
        <p14:creationId xmlns:p14="http://schemas.microsoft.com/office/powerpoint/2010/main" val="4104340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6" name="Picture 5" descr="bg.jpg"/>
          <p:cNvPicPr>
            <a:picLocks noChangeAspect="1"/>
          </p:cNvPicPr>
          <p:nvPr/>
        </p:nvPicPr>
        <p:blipFill>
          <a:blip r:embed="rId2">
            <a:alphaModFix amt="60000"/>
            <a:extLst>
              <a:ext uri="{28A0092B-C50C-407E-A947-70E740481C1C}">
                <a14:useLocalDpi xmlns:a14="http://schemas.microsoft.com/office/drawing/2010/main" val="0"/>
              </a:ext>
            </a:extLst>
          </a:blip>
          <a:stretch>
            <a:fillRect/>
          </a:stretch>
        </p:blipFill>
        <p:spPr>
          <a:xfrm>
            <a:off x="0" y="-19707"/>
            <a:ext cx="9144000" cy="6877707"/>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6BED9D-E731-4B87-A1F5-612AF45F28CA}" type="datetimeFigureOut">
              <a:rPr lang="en-US" smtClean="0"/>
              <a:t>4/1/2016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8D3C3A-41F3-4783-BCEB-04E7189EDA81}" type="slidenum">
              <a:rPr lang="en-US" smtClean="0"/>
              <a:t>‹#›</a:t>
            </a:fld>
            <a:endParaRPr lang="en-US"/>
          </a:p>
        </p:txBody>
      </p:sp>
    </p:spTree>
    <p:extLst>
      <p:ext uri="{BB962C8B-B14F-4D97-AF65-F5344CB8AC3E}">
        <p14:creationId xmlns:p14="http://schemas.microsoft.com/office/powerpoint/2010/main" val="3385321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6BED9D-E731-4B87-A1F5-612AF45F28CA}" type="datetimeFigureOut">
              <a:rPr lang="en-US" smtClean="0"/>
              <a:t>4/1/2016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D3C3A-41F3-4783-BCEB-04E7189EDA81}" type="slidenum">
              <a:rPr lang="en-US" smtClean="0"/>
              <a:t>‹#›</a:t>
            </a:fld>
            <a:endParaRPr lang="en-US"/>
          </a:p>
        </p:txBody>
      </p:sp>
    </p:spTree>
    <p:extLst>
      <p:ext uri="{BB962C8B-B14F-4D97-AF65-F5344CB8AC3E}">
        <p14:creationId xmlns:p14="http://schemas.microsoft.com/office/powerpoint/2010/main" val="3747946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6BED9D-E731-4B87-A1F5-612AF45F28CA}" type="datetimeFigureOut">
              <a:rPr lang="en-US" smtClean="0"/>
              <a:t>4/1/2016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D3C3A-41F3-4783-BCEB-04E7189EDA81}" type="slidenum">
              <a:rPr lang="en-US" smtClean="0"/>
              <a:t>‹#›</a:t>
            </a:fld>
            <a:endParaRPr lang="en-US"/>
          </a:p>
        </p:txBody>
      </p:sp>
    </p:spTree>
    <p:extLst>
      <p:ext uri="{BB962C8B-B14F-4D97-AF65-F5344CB8AC3E}">
        <p14:creationId xmlns:p14="http://schemas.microsoft.com/office/powerpoint/2010/main" val="401593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6BED9D-E731-4B87-A1F5-612AF45F28CA}" type="datetimeFigureOut">
              <a:rPr lang="en-US" smtClean="0"/>
              <a:t>4/1/2016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8D3C3A-41F3-4783-BCEB-04E7189EDA81}" type="slidenum">
              <a:rPr lang="en-US" smtClean="0"/>
              <a:t>‹#›</a:t>
            </a:fld>
            <a:endParaRPr lang="en-US"/>
          </a:p>
        </p:txBody>
      </p:sp>
      <p:sp>
        <p:nvSpPr>
          <p:cNvPr id="5" name="Picture Placeholder 2"/>
          <p:cNvSpPr>
            <a:spLocks noGrp="1"/>
          </p:cNvSpPr>
          <p:nvPr>
            <p:ph type="pic" idx="13"/>
          </p:nvPr>
        </p:nvSpPr>
        <p:spPr>
          <a:xfrm>
            <a:off x="-70068" y="3442140"/>
            <a:ext cx="2452414" cy="2478688"/>
          </a:xfrm>
          <a:solidFill>
            <a:srgbClr val="54565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Tree>
    <p:extLst>
      <p:ext uri="{BB962C8B-B14F-4D97-AF65-F5344CB8AC3E}">
        <p14:creationId xmlns:p14="http://schemas.microsoft.com/office/powerpoint/2010/main" val="71163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6BED9D-E731-4B87-A1F5-612AF45F28CA}" type="datetimeFigureOut">
              <a:rPr lang="en-US" smtClean="0"/>
              <a:t>4/1/2016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8D3C3A-41F3-4783-BCEB-04E7189EDA81}" type="slidenum">
              <a:rPr lang="en-US" smtClean="0"/>
              <a:t>‹#›</a:t>
            </a:fld>
            <a:endParaRPr lang="en-US"/>
          </a:p>
        </p:txBody>
      </p:sp>
      <p:sp>
        <p:nvSpPr>
          <p:cNvPr id="9" name="Rectangle 8"/>
          <p:cNvSpPr/>
          <p:nvPr userDrawn="1"/>
        </p:nvSpPr>
        <p:spPr>
          <a:xfrm>
            <a:off x="0" y="-76200"/>
            <a:ext cx="9144000" cy="6934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bg.jpg"/>
          <p:cNvPicPr>
            <a:picLocks noChangeAspect="1"/>
          </p:cNvPicPr>
          <p:nvPr userDrawn="1"/>
        </p:nvPicPr>
        <p:blipFill>
          <a:blip r:embed="rId2">
            <a:alphaModFix amt="60000"/>
            <a:extLst>
              <a:ext uri="{28A0092B-C50C-407E-A947-70E740481C1C}">
                <a14:useLocalDpi xmlns:a14="http://schemas.microsoft.com/office/drawing/2010/main" val="0"/>
              </a:ext>
            </a:extLst>
          </a:blip>
          <a:stretch>
            <a:fillRect/>
          </a:stretch>
        </p:blipFill>
        <p:spPr>
          <a:xfrm>
            <a:off x="0" y="-76200"/>
            <a:ext cx="9144000" cy="6953907"/>
          </a:xfrm>
          <a:prstGeom prst="rect">
            <a:avLst/>
          </a:prstGeom>
        </p:spPr>
      </p:pic>
      <p:sp>
        <p:nvSpPr>
          <p:cNvPr id="8" name="Rectangle 7"/>
          <p:cNvSpPr/>
          <p:nvPr userDrawn="1"/>
        </p:nvSpPr>
        <p:spPr>
          <a:xfrm>
            <a:off x="-18143" y="5918200"/>
            <a:ext cx="9162144" cy="939800"/>
          </a:xfrm>
          <a:prstGeom prst="rect">
            <a:avLst/>
          </a:prstGeom>
          <a:solidFill>
            <a:srgbClr val="4106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horizontalwords.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81400" y="5791200"/>
            <a:ext cx="5562600" cy="1150300"/>
          </a:xfrm>
          <a:prstGeom prst="rect">
            <a:avLst/>
          </a:prstGeom>
        </p:spPr>
      </p:pic>
      <p:pic>
        <p:nvPicPr>
          <p:cNvPr id="12" name="Picture 11" descr="msstate_horizontal_white.ep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2400" y="6172200"/>
            <a:ext cx="2133600" cy="362505"/>
          </a:xfrm>
          <a:prstGeom prst="rect">
            <a:avLst/>
          </a:prstGeom>
        </p:spPr>
      </p:pic>
    </p:spTree>
    <p:extLst>
      <p:ext uri="{BB962C8B-B14F-4D97-AF65-F5344CB8AC3E}">
        <p14:creationId xmlns:p14="http://schemas.microsoft.com/office/powerpoint/2010/main" val="1722064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73A338-46F7-4BCD-987F-69460257BB23}" type="datetimeFigureOut">
              <a:rPr lang="en-US" smtClean="0"/>
              <a:t>4/1/2016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16EFFE-663F-4DE4-AB73-C78C2CF075D3}" type="slidenum">
              <a:rPr lang="en-US" smtClean="0"/>
              <a:t>‹#›</a:t>
            </a:fld>
            <a:endParaRPr lang="en-US"/>
          </a:p>
        </p:txBody>
      </p:sp>
    </p:spTree>
    <p:extLst>
      <p:ext uri="{BB962C8B-B14F-4D97-AF65-F5344CB8AC3E}">
        <p14:creationId xmlns:p14="http://schemas.microsoft.com/office/powerpoint/2010/main" val="3496453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6BED9D-E731-4B87-A1F5-612AF45F28CA}" type="datetimeFigureOut">
              <a:rPr lang="en-US" smtClean="0"/>
              <a:t>4/1/2016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D3C3A-41F3-4783-BCEB-04E7189EDA81}" type="slidenum">
              <a:rPr lang="en-US" smtClean="0"/>
              <a:t>‹#›</a:t>
            </a:fld>
            <a:endParaRPr lang="en-US"/>
          </a:p>
        </p:txBody>
      </p:sp>
      <p:sp>
        <p:nvSpPr>
          <p:cNvPr id="10" name="Picture Placeholder 2"/>
          <p:cNvSpPr>
            <a:spLocks noGrp="1"/>
          </p:cNvSpPr>
          <p:nvPr>
            <p:ph type="pic" idx="13"/>
          </p:nvPr>
        </p:nvSpPr>
        <p:spPr>
          <a:xfrm>
            <a:off x="-70068" y="3442140"/>
            <a:ext cx="2452414" cy="2478688"/>
          </a:xfrm>
          <a:solidFill>
            <a:srgbClr val="54565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extLst>
      <p:ext uri="{BB962C8B-B14F-4D97-AF65-F5344CB8AC3E}">
        <p14:creationId xmlns:p14="http://schemas.microsoft.com/office/powerpoint/2010/main" val="2313228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58968" y="4501931"/>
            <a:ext cx="5735747" cy="1267044"/>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2758968" y="3011380"/>
            <a:ext cx="5735747" cy="139552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6BED9D-E731-4B87-A1F5-612AF45F28CA}" type="datetimeFigureOut">
              <a:rPr lang="en-US" smtClean="0"/>
              <a:t>4/1/2016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D3C3A-41F3-4783-BCEB-04E7189EDA81}" type="slidenum">
              <a:rPr lang="en-US" smtClean="0"/>
              <a:t>‹#›</a:t>
            </a:fld>
            <a:endParaRPr lang="en-US"/>
          </a:p>
        </p:txBody>
      </p:sp>
      <p:sp>
        <p:nvSpPr>
          <p:cNvPr id="10" name="Picture Placeholder 2"/>
          <p:cNvSpPr>
            <a:spLocks noGrp="1"/>
          </p:cNvSpPr>
          <p:nvPr>
            <p:ph type="pic" idx="13"/>
          </p:nvPr>
        </p:nvSpPr>
        <p:spPr>
          <a:xfrm>
            <a:off x="-70068" y="3442140"/>
            <a:ext cx="2452414" cy="2478688"/>
          </a:xfrm>
          <a:solidFill>
            <a:srgbClr val="54565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extLst>
      <p:ext uri="{BB962C8B-B14F-4D97-AF65-F5344CB8AC3E}">
        <p14:creationId xmlns:p14="http://schemas.microsoft.com/office/powerpoint/2010/main" val="4114273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58966" y="1600201"/>
            <a:ext cx="285531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4485" y="1600201"/>
            <a:ext cx="286231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6BED9D-E731-4B87-A1F5-612AF45F28CA}" type="datetimeFigureOut">
              <a:rPr lang="en-US" smtClean="0"/>
              <a:t>4/1/2016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8D3C3A-41F3-4783-BCEB-04E7189EDA81}" type="slidenum">
              <a:rPr lang="en-US" smtClean="0"/>
              <a:t>‹#›</a:t>
            </a:fld>
            <a:endParaRPr lang="en-US"/>
          </a:p>
        </p:txBody>
      </p:sp>
    </p:spTree>
    <p:extLst>
      <p:ext uri="{BB962C8B-B14F-4D97-AF65-F5344CB8AC3E}">
        <p14:creationId xmlns:p14="http://schemas.microsoft.com/office/powerpoint/2010/main" val="2226254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58966" y="274637"/>
            <a:ext cx="5927834" cy="741363"/>
          </a:xfrm>
        </p:spPr>
        <p:txBody>
          <a:bodyPr>
            <a:noAutofit/>
          </a:bodyPr>
          <a:lstStyle>
            <a:lvl1pPr>
              <a:defRPr sz="3800"/>
            </a:lvl1pPr>
          </a:lstStyle>
          <a:p>
            <a:r>
              <a:rPr lang="en-US" smtClean="0"/>
              <a:t>Click to edit Master title style</a:t>
            </a:r>
            <a:endParaRPr lang="en-US" dirty="0"/>
          </a:p>
        </p:txBody>
      </p:sp>
      <p:sp>
        <p:nvSpPr>
          <p:cNvPr id="3" name="Text Placeholder 2"/>
          <p:cNvSpPr>
            <a:spLocks noGrp="1"/>
          </p:cNvSpPr>
          <p:nvPr>
            <p:ph type="body" idx="1"/>
          </p:nvPr>
        </p:nvSpPr>
        <p:spPr>
          <a:xfrm>
            <a:off x="2758966" y="1215232"/>
            <a:ext cx="299544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758966" y="1854993"/>
            <a:ext cx="2995448" cy="43636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29586" y="1215232"/>
            <a:ext cx="2757214"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929586" y="1854993"/>
            <a:ext cx="2757214" cy="43636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6BED9D-E731-4B87-A1F5-612AF45F28CA}" type="datetimeFigureOut">
              <a:rPr lang="en-US" smtClean="0"/>
              <a:t>4/1/2016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8D3C3A-41F3-4783-BCEB-04E7189EDA81}" type="slidenum">
              <a:rPr lang="en-US" smtClean="0"/>
              <a:t>‹#›</a:t>
            </a:fld>
            <a:endParaRPr lang="en-US"/>
          </a:p>
        </p:txBody>
      </p:sp>
      <p:sp>
        <p:nvSpPr>
          <p:cNvPr id="14" name="Picture Placeholder 2"/>
          <p:cNvSpPr>
            <a:spLocks noGrp="1"/>
          </p:cNvSpPr>
          <p:nvPr>
            <p:ph type="pic" idx="13"/>
          </p:nvPr>
        </p:nvSpPr>
        <p:spPr>
          <a:xfrm>
            <a:off x="-70068" y="3442140"/>
            <a:ext cx="2452414" cy="2478688"/>
          </a:xfrm>
          <a:solidFill>
            <a:srgbClr val="54565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extLst>
      <p:ext uri="{BB962C8B-B14F-4D97-AF65-F5344CB8AC3E}">
        <p14:creationId xmlns:p14="http://schemas.microsoft.com/office/powerpoint/2010/main" val="313644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6BED9D-E731-4B87-A1F5-612AF45F28CA}" type="datetimeFigureOut">
              <a:rPr lang="en-US" smtClean="0"/>
              <a:t>4/1/2016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8D3C3A-41F3-4783-BCEB-04E7189EDA81}" type="slidenum">
              <a:rPr lang="en-US" smtClean="0"/>
              <a:t>‹#›</a:t>
            </a:fld>
            <a:endParaRPr lang="en-US"/>
          </a:p>
        </p:txBody>
      </p:sp>
    </p:spTree>
    <p:extLst>
      <p:ext uri="{BB962C8B-B14F-4D97-AF65-F5344CB8AC3E}">
        <p14:creationId xmlns:p14="http://schemas.microsoft.com/office/powerpoint/2010/main" val="3496110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6BED9D-E731-4B87-A1F5-612AF45F28CA}" type="datetimeFigureOut">
              <a:rPr lang="en-US" smtClean="0"/>
              <a:t>4/1/2016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8D3C3A-41F3-4783-BCEB-04E7189EDA81}" type="slidenum">
              <a:rPr lang="en-US" smtClean="0"/>
              <a:t>‹#›</a:t>
            </a:fld>
            <a:endParaRPr lang="en-US"/>
          </a:p>
        </p:txBody>
      </p:sp>
      <p:sp>
        <p:nvSpPr>
          <p:cNvPr id="5" name="Picture Placeholder 2"/>
          <p:cNvSpPr>
            <a:spLocks noGrp="1"/>
          </p:cNvSpPr>
          <p:nvPr>
            <p:ph type="pic" idx="13"/>
          </p:nvPr>
        </p:nvSpPr>
        <p:spPr>
          <a:xfrm>
            <a:off x="-70068" y="3442140"/>
            <a:ext cx="2452414" cy="2478688"/>
          </a:xfrm>
          <a:solidFill>
            <a:srgbClr val="54565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extLst>
      <p:ext uri="{BB962C8B-B14F-4D97-AF65-F5344CB8AC3E}">
        <p14:creationId xmlns:p14="http://schemas.microsoft.com/office/powerpoint/2010/main" val="7116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6BED9D-E731-4B87-A1F5-612AF45F28CA}" type="datetimeFigureOut">
              <a:rPr lang="en-US" smtClean="0"/>
              <a:t>4/1/2016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8D3C3A-41F3-4783-BCEB-04E7189EDA81}" type="slidenum">
              <a:rPr lang="en-US" smtClean="0"/>
              <a:t>‹#›</a:t>
            </a:fld>
            <a:endParaRPr lang="en-US"/>
          </a:p>
        </p:txBody>
      </p:sp>
      <p:pic>
        <p:nvPicPr>
          <p:cNvPr id="6" name="Picture 5" descr="bg.jpg"/>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0" y="-19707"/>
            <a:ext cx="9144000" cy="6877707"/>
          </a:xfrm>
          <a:prstGeom prst="rect">
            <a:avLst/>
          </a:prstGeom>
        </p:spPr>
      </p:pic>
      <p:sp>
        <p:nvSpPr>
          <p:cNvPr id="8" name="Rectangle 7"/>
          <p:cNvSpPr/>
          <p:nvPr/>
        </p:nvSpPr>
        <p:spPr>
          <a:xfrm>
            <a:off x="-18143" y="5918200"/>
            <a:ext cx="9144000" cy="939800"/>
          </a:xfrm>
          <a:prstGeom prst="rect">
            <a:avLst/>
          </a:prstGeom>
          <a:solidFill>
            <a:srgbClr val="4106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201447" y="6221288"/>
            <a:ext cx="1998652" cy="425245"/>
          </a:xfrm>
          <a:prstGeom prst="rect">
            <a:avLst/>
          </a:prstGeom>
        </p:spPr>
      </p:pic>
      <p:sp>
        <p:nvSpPr>
          <p:cNvPr id="9" name="Rectangle 8"/>
          <p:cNvSpPr/>
          <p:nvPr userDrawn="1"/>
        </p:nvSpPr>
        <p:spPr>
          <a:xfrm>
            <a:off x="0" y="-76200"/>
            <a:ext cx="9144000" cy="6934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bg.jpg"/>
          <p:cNvPicPr>
            <a:picLocks noChangeAspect="1"/>
          </p:cNvPicPr>
          <p:nvPr userDrawn="1"/>
        </p:nvPicPr>
        <p:blipFill>
          <a:blip r:embed="rId2">
            <a:alphaModFix amt="60000"/>
            <a:extLst>
              <a:ext uri="{28A0092B-C50C-407E-A947-70E740481C1C}">
                <a14:useLocalDpi xmlns:a14="http://schemas.microsoft.com/office/drawing/2010/main" val="0"/>
              </a:ext>
            </a:extLst>
          </a:blip>
          <a:stretch>
            <a:fillRect/>
          </a:stretch>
        </p:blipFill>
        <p:spPr>
          <a:xfrm>
            <a:off x="0" y="-76200"/>
            <a:ext cx="9144000" cy="6953907"/>
          </a:xfrm>
          <a:prstGeom prst="rect">
            <a:avLst/>
          </a:prstGeom>
        </p:spPr>
      </p:pic>
      <p:sp>
        <p:nvSpPr>
          <p:cNvPr id="11" name="Rectangle 10"/>
          <p:cNvSpPr/>
          <p:nvPr userDrawn="1"/>
        </p:nvSpPr>
        <p:spPr>
          <a:xfrm>
            <a:off x="-18143" y="5918200"/>
            <a:ext cx="9162144" cy="939800"/>
          </a:xfrm>
          <a:prstGeom prst="rect">
            <a:avLst/>
          </a:prstGeom>
          <a:solidFill>
            <a:srgbClr val="4106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horizontalwords.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81400" y="5791200"/>
            <a:ext cx="5562600" cy="1150300"/>
          </a:xfrm>
          <a:prstGeom prst="rect">
            <a:avLst/>
          </a:prstGeom>
        </p:spPr>
      </p:pic>
      <p:pic>
        <p:nvPicPr>
          <p:cNvPr id="14" name="Picture 13" descr="msstate_horizontal_white.eps"/>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52400" y="6172200"/>
            <a:ext cx="2133600" cy="362505"/>
          </a:xfrm>
          <a:prstGeom prst="rect">
            <a:avLst/>
          </a:prstGeom>
        </p:spPr>
      </p:pic>
    </p:spTree>
    <p:extLst>
      <p:ext uri="{BB962C8B-B14F-4D97-AF65-F5344CB8AC3E}">
        <p14:creationId xmlns:p14="http://schemas.microsoft.com/office/powerpoint/2010/main" val="1722064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58968" y="273049"/>
            <a:ext cx="3008313" cy="1162051"/>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5964622" y="273052"/>
            <a:ext cx="27221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758968"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6BED9D-E731-4B87-A1F5-612AF45F28CA}" type="datetimeFigureOut">
              <a:rPr lang="en-US" smtClean="0"/>
              <a:t>4/1/2016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8D3C3A-41F3-4783-BCEB-04E7189EDA81}" type="slidenum">
              <a:rPr lang="en-US" smtClean="0"/>
              <a:t>‹#›</a:t>
            </a:fld>
            <a:endParaRPr lang="en-US"/>
          </a:p>
        </p:txBody>
      </p:sp>
    </p:spTree>
    <p:extLst>
      <p:ext uri="{BB962C8B-B14F-4D97-AF65-F5344CB8AC3E}">
        <p14:creationId xmlns:p14="http://schemas.microsoft.com/office/powerpoint/2010/main" val="353858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g.jpg"/>
          <p:cNvPicPr>
            <a:picLocks noChangeAspect="1"/>
          </p:cNvPicPr>
          <p:nvPr/>
        </p:nvPicPr>
        <p:blipFill>
          <a:blip r:embed="rId18">
            <a:alphaModFix amt="60000"/>
            <a:extLst>
              <a:ext uri="{28A0092B-C50C-407E-A947-70E740481C1C}">
                <a14:useLocalDpi xmlns:a14="http://schemas.microsoft.com/office/drawing/2010/main" val="0"/>
              </a:ext>
            </a:extLst>
          </a:blip>
          <a:stretch>
            <a:fillRect/>
          </a:stretch>
        </p:blipFill>
        <p:spPr>
          <a:xfrm>
            <a:off x="0" y="-19707"/>
            <a:ext cx="9144000" cy="6877707"/>
          </a:xfrm>
          <a:prstGeom prst="rect">
            <a:avLst/>
          </a:prstGeom>
        </p:spPr>
      </p:pic>
      <p:sp>
        <p:nvSpPr>
          <p:cNvPr id="2" name="Title Placeholder 1"/>
          <p:cNvSpPr>
            <a:spLocks noGrp="1"/>
          </p:cNvSpPr>
          <p:nvPr>
            <p:ph type="title"/>
          </p:nvPr>
        </p:nvSpPr>
        <p:spPr>
          <a:xfrm>
            <a:off x="2758966" y="274639"/>
            <a:ext cx="5927834"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58966" y="1600201"/>
            <a:ext cx="592783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58968" y="6356351"/>
            <a:ext cx="118504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6BED9D-E731-4B87-A1F5-612AF45F28CA}" type="datetimeFigureOut">
              <a:rPr lang="en-US" smtClean="0"/>
              <a:t>4/1/2016</a:t>
            </a:fld>
            <a:endParaRPr lang="en-US"/>
          </a:p>
        </p:txBody>
      </p:sp>
      <p:sp>
        <p:nvSpPr>
          <p:cNvPr id="5" name="Footer Placeholder 4"/>
          <p:cNvSpPr>
            <a:spLocks noGrp="1"/>
          </p:cNvSpPr>
          <p:nvPr>
            <p:ph type="ftr" sz="quarter" idx="3"/>
          </p:nvPr>
        </p:nvSpPr>
        <p:spPr>
          <a:xfrm>
            <a:off x="4534337"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987862" y="6356351"/>
            <a:ext cx="6989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8D3C3A-41F3-4783-BCEB-04E7189EDA81}" type="slidenum">
              <a:rPr lang="en-US" smtClean="0"/>
              <a:t>‹#›</a:t>
            </a:fld>
            <a:endParaRPr lang="en-US"/>
          </a:p>
        </p:txBody>
      </p:sp>
      <p:sp>
        <p:nvSpPr>
          <p:cNvPr id="8" name="Rectangle 7"/>
          <p:cNvSpPr/>
          <p:nvPr/>
        </p:nvSpPr>
        <p:spPr>
          <a:xfrm>
            <a:off x="2" y="-19707"/>
            <a:ext cx="2391103" cy="6877707"/>
          </a:xfrm>
          <a:prstGeom prst="rect">
            <a:avLst/>
          </a:prstGeom>
          <a:solidFill>
            <a:srgbClr val="4106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words3.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2769" y="2"/>
            <a:ext cx="2463871" cy="5955863"/>
          </a:xfrm>
          <a:prstGeom prst="rect">
            <a:avLst/>
          </a:prstGeom>
        </p:spPr>
      </p:pic>
      <p:pic>
        <p:nvPicPr>
          <p:cNvPr id="9" name="Picture 8" descr="msstate_horizontal_white.eps"/>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52400" y="6172200"/>
            <a:ext cx="2133600" cy="362505"/>
          </a:xfrm>
          <a:prstGeom prst="rect">
            <a:avLst/>
          </a:prstGeom>
        </p:spPr>
      </p:pic>
    </p:spTree>
    <p:extLst>
      <p:ext uri="{BB962C8B-B14F-4D97-AF65-F5344CB8AC3E}">
        <p14:creationId xmlns:p14="http://schemas.microsoft.com/office/powerpoint/2010/main" val="307175219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673" r:id="rId14"/>
    <p:sldLayoutId id="2147483674" r:id="rId15"/>
    <p:sldLayoutId id="2147483705" r:id="rId16"/>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2D2E2B"/>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54565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54565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54565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lib.msstate.edu/thesis/templates/"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4600" y="4038600"/>
            <a:ext cx="6400800" cy="1676400"/>
          </a:xfrm>
        </p:spPr>
        <p:txBody>
          <a:bodyPr>
            <a:noAutofit/>
          </a:bodyPr>
          <a:lstStyle/>
          <a:p>
            <a:r>
              <a:rPr lang="en-US" sz="2400" b="1" dirty="0" smtClean="0">
                <a:solidFill>
                  <a:schemeClr val="tx1"/>
                </a:solidFill>
              </a:rPr>
              <a:t>Deborah Lee</a:t>
            </a:r>
          </a:p>
          <a:p>
            <a:r>
              <a:rPr lang="en-US" sz="2400" b="1" dirty="0" smtClean="0">
                <a:solidFill>
                  <a:schemeClr val="tx1"/>
                </a:solidFill>
              </a:rPr>
              <a:t>James Nail</a:t>
            </a:r>
          </a:p>
          <a:p>
            <a:r>
              <a:rPr lang="en-US" sz="2400" b="1" dirty="0" smtClean="0">
                <a:solidFill>
                  <a:schemeClr val="tx1"/>
                </a:solidFill>
              </a:rPr>
              <a:t>Gail Peyton</a:t>
            </a:r>
          </a:p>
          <a:p>
            <a:r>
              <a:rPr lang="en-US" sz="2400" b="1" dirty="0" smtClean="0">
                <a:solidFill>
                  <a:schemeClr val="tx1"/>
                </a:solidFill>
              </a:rPr>
              <a:t>Mississippi State University Libraries</a:t>
            </a:r>
            <a:endParaRPr lang="en-US" sz="2400" b="1" dirty="0">
              <a:solidFill>
                <a:schemeClr val="tx1"/>
              </a:solidFill>
            </a:endParaRPr>
          </a:p>
        </p:txBody>
      </p:sp>
      <p:sp>
        <p:nvSpPr>
          <p:cNvPr id="2" name="TextBox 1"/>
          <p:cNvSpPr txBox="1"/>
          <p:nvPr/>
        </p:nvSpPr>
        <p:spPr>
          <a:xfrm>
            <a:off x="2743200" y="1371600"/>
            <a:ext cx="6172200" cy="1938992"/>
          </a:xfrm>
          <a:prstGeom prst="rect">
            <a:avLst/>
          </a:prstGeom>
          <a:noFill/>
        </p:spPr>
        <p:txBody>
          <a:bodyPr wrap="square" rtlCol="0">
            <a:spAutoFit/>
          </a:bodyPr>
          <a:lstStyle/>
          <a:p>
            <a:pPr algn="ctr"/>
            <a:r>
              <a:rPr lang="en-US" sz="4000" b="1" dirty="0" smtClean="0"/>
              <a:t>Supporting Graduate Education: </a:t>
            </a:r>
          </a:p>
          <a:p>
            <a:pPr algn="ctr"/>
            <a:r>
              <a:rPr lang="en-US" sz="4000" b="1" dirty="0" smtClean="0"/>
              <a:t>A Library – Wide Approach</a:t>
            </a:r>
            <a:endParaRPr lang="en-US" sz="4000" b="1" dirty="0"/>
          </a:p>
        </p:txBody>
      </p:sp>
    </p:spTree>
    <p:extLst>
      <p:ext uri="{BB962C8B-B14F-4D97-AF65-F5344CB8AC3E}">
        <p14:creationId xmlns:p14="http://schemas.microsoft.com/office/powerpoint/2010/main" val="37968480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95400" y="274638"/>
            <a:ext cx="5927725" cy="1143000"/>
          </a:xfrm>
        </p:spPr>
        <p:txBody>
          <a:bodyPr/>
          <a:lstStyle/>
          <a:p>
            <a:r>
              <a:rPr lang="en-US" dirty="0" smtClean="0"/>
              <a:t>The Problem</a:t>
            </a:r>
            <a:endParaRPr lang="en-US" dirty="0"/>
          </a:p>
        </p:txBody>
      </p:sp>
      <p:sp>
        <p:nvSpPr>
          <p:cNvPr id="3" name="Content Placeholder 2"/>
          <p:cNvSpPr>
            <a:spLocks noGrp="1"/>
          </p:cNvSpPr>
          <p:nvPr>
            <p:ph idx="4294967295"/>
          </p:nvPr>
        </p:nvSpPr>
        <p:spPr>
          <a:xfrm>
            <a:off x="152400" y="1371600"/>
            <a:ext cx="8991600" cy="4114800"/>
          </a:xfrm>
        </p:spPr>
        <p:txBody>
          <a:bodyPr>
            <a:noAutofit/>
          </a:bodyPr>
          <a:lstStyle/>
          <a:p>
            <a:pPr marL="257175" indent="-257175"/>
            <a:r>
              <a:rPr lang="en-US" sz="2400" dirty="0" smtClean="0"/>
              <a:t>The Office of Thesis and Dissertation Format Review is part of the Library Organizational Structure and works closely with the Office of the Graduate School.</a:t>
            </a:r>
          </a:p>
          <a:p>
            <a:pPr marL="257175" indent="-257175"/>
            <a:endParaRPr lang="en-US" sz="800" dirty="0" smtClean="0"/>
          </a:p>
          <a:p>
            <a:pPr marL="257175" indent="-257175"/>
            <a:r>
              <a:rPr lang="en-US" sz="2400" dirty="0" smtClean="0"/>
              <a:t>In 2007, Mississippi State University made the electronic submission of Theses and Dissertations mandatory.</a:t>
            </a:r>
          </a:p>
          <a:p>
            <a:pPr marL="257175" indent="-257175"/>
            <a:endParaRPr lang="en-US" sz="800" dirty="0" smtClean="0"/>
          </a:p>
          <a:p>
            <a:pPr marL="257175" indent="-257175"/>
            <a:r>
              <a:rPr lang="en-US" sz="2400" dirty="0" smtClean="0"/>
              <a:t>In 2010, the Office of the Graduate School requested the research and development of formatting templates for use with Microsoft Word.</a:t>
            </a:r>
          </a:p>
          <a:p>
            <a:pPr marL="257175" indent="-257175"/>
            <a:endParaRPr lang="en-US" sz="800" dirty="0" smtClean="0"/>
          </a:p>
          <a:p>
            <a:pPr marL="257175" indent="-257175"/>
            <a:r>
              <a:rPr lang="en-US" sz="2400" dirty="0" smtClean="0"/>
              <a:t>Current templates: </a:t>
            </a:r>
            <a:r>
              <a:rPr lang="en-US" sz="2400" dirty="0" smtClean="0">
                <a:hlinkClick r:id="rId3"/>
              </a:rPr>
              <a:t>http://lib.msstate.edu/thesis/templates/</a:t>
            </a:r>
            <a:r>
              <a:rPr lang="en-US" sz="2400" dirty="0" smtClean="0"/>
              <a:t> </a:t>
            </a:r>
            <a:endParaRPr lang="en-US" sz="2400" dirty="0"/>
          </a:p>
        </p:txBody>
      </p:sp>
    </p:spTree>
    <p:extLst>
      <p:ext uri="{BB962C8B-B14F-4D97-AF65-F5344CB8AC3E}">
        <p14:creationId xmlns:p14="http://schemas.microsoft.com/office/powerpoint/2010/main" val="15160280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39875" y="274638"/>
            <a:ext cx="5927725" cy="1143000"/>
          </a:xfrm>
        </p:spPr>
        <p:txBody>
          <a:bodyPr/>
          <a:lstStyle/>
          <a:p>
            <a:r>
              <a:rPr lang="en-US" dirty="0" smtClean="0"/>
              <a:t>The Opportunities</a:t>
            </a:r>
            <a:endParaRPr lang="en-US" dirty="0"/>
          </a:p>
        </p:txBody>
      </p:sp>
      <p:sp>
        <p:nvSpPr>
          <p:cNvPr id="3" name="Content Placeholder 2"/>
          <p:cNvSpPr>
            <a:spLocks noGrp="1"/>
          </p:cNvSpPr>
          <p:nvPr>
            <p:ph idx="4294967295"/>
          </p:nvPr>
        </p:nvSpPr>
        <p:spPr>
          <a:xfrm>
            <a:off x="0" y="1371600"/>
            <a:ext cx="9067800" cy="4572000"/>
          </a:xfrm>
        </p:spPr>
        <p:txBody>
          <a:bodyPr>
            <a:noAutofit/>
          </a:bodyPr>
          <a:lstStyle/>
          <a:p>
            <a:r>
              <a:rPr lang="en-US" sz="2400" dirty="0" smtClean="0"/>
              <a:t>Challenges in designing the template provided an incentive to re-evaluate existing formatting standards with regards to the strengths of electronic media and the removal of obsolete print-based requirements.</a:t>
            </a:r>
          </a:p>
          <a:p>
            <a:endParaRPr lang="en-US" sz="800" dirty="0" smtClean="0"/>
          </a:p>
          <a:p>
            <a:r>
              <a:rPr lang="en-US" sz="2400" dirty="0" smtClean="0"/>
              <a:t>The template is designed to empower writing by using tools to automate as much of the formatting as possible.  Bonus: the process educates students on special features in Word that will be applicable in the workforce.</a:t>
            </a:r>
          </a:p>
          <a:p>
            <a:endParaRPr lang="en-US" sz="800" dirty="0" smtClean="0"/>
          </a:p>
          <a:p>
            <a:r>
              <a:rPr lang="en-US" sz="2400" dirty="0" smtClean="0"/>
              <a:t>Utilized a marketing campaign with customized outreach workshops directed at individual departments that demonstrated the utility of the templates and promoted additional library services.</a:t>
            </a:r>
          </a:p>
        </p:txBody>
      </p:sp>
    </p:spTree>
    <p:extLst>
      <p:ext uri="{BB962C8B-B14F-4D97-AF65-F5344CB8AC3E}">
        <p14:creationId xmlns:p14="http://schemas.microsoft.com/office/powerpoint/2010/main" val="37316182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95400" y="274638"/>
            <a:ext cx="5927725" cy="1143000"/>
          </a:xfrm>
        </p:spPr>
        <p:txBody>
          <a:bodyPr/>
          <a:lstStyle/>
          <a:p>
            <a:r>
              <a:rPr lang="en-US" dirty="0" smtClean="0"/>
              <a:t>The Experience</a:t>
            </a:r>
            <a:endParaRPr lang="en-US" dirty="0"/>
          </a:p>
        </p:txBody>
      </p:sp>
      <p:sp>
        <p:nvSpPr>
          <p:cNvPr id="3" name="Content Placeholder 2"/>
          <p:cNvSpPr>
            <a:spLocks noGrp="1"/>
          </p:cNvSpPr>
          <p:nvPr>
            <p:ph idx="4294967295"/>
          </p:nvPr>
        </p:nvSpPr>
        <p:spPr>
          <a:xfrm>
            <a:off x="0" y="1295400"/>
            <a:ext cx="8686800" cy="4194175"/>
          </a:xfrm>
        </p:spPr>
        <p:txBody>
          <a:bodyPr>
            <a:normAutofit fontScale="85000" lnSpcReduction="10000"/>
          </a:bodyPr>
          <a:lstStyle/>
          <a:p>
            <a:r>
              <a:rPr lang="en-US" dirty="0" smtClean="0"/>
              <a:t>Authors:</a:t>
            </a:r>
          </a:p>
          <a:p>
            <a:endParaRPr lang="en-US" sz="900" dirty="0" smtClean="0"/>
          </a:p>
          <a:p>
            <a:pPr lvl="1"/>
            <a:r>
              <a:rPr lang="en-US" dirty="0" smtClean="0"/>
              <a:t>Who use the template after having written their document, following the instructions, love the template. “Wish they had it when they started writing.”</a:t>
            </a:r>
          </a:p>
          <a:p>
            <a:pPr lvl="1"/>
            <a:r>
              <a:rPr lang="en-US" dirty="0" smtClean="0"/>
              <a:t>Who did not initially follow the instructions, spend less time reformatting by placing their content into a new copy of the template, after being shown the basics and the instructions.</a:t>
            </a:r>
          </a:p>
          <a:p>
            <a:pPr lvl="1"/>
            <a:r>
              <a:rPr lang="en-US" dirty="0" smtClean="0"/>
              <a:t>Who use the template from the beginning, including the proposal stage, benefit the most from the features used (quickparts, styles, and navigation pane) in both writing and revising their document.</a:t>
            </a:r>
          </a:p>
        </p:txBody>
      </p:sp>
    </p:spTree>
    <p:extLst>
      <p:ext uri="{BB962C8B-B14F-4D97-AF65-F5344CB8AC3E}">
        <p14:creationId xmlns:p14="http://schemas.microsoft.com/office/powerpoint/2010/main" val="26109431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95400" y="274638"/>
            <a:ext cx="5927725" cy="1143000"/>
          </a:xfrm>
        </p:spPr>
        <p:txBody>
          <a:bodyPr/>
          <a:lstStyle/>
          <a:p>
            <a:r>
              <a:rPr lang="en-US" dirty="0" smtClean="0"/>
              <a:t>The Experience</a:t>
            </a:r>
            <a:endParaRPr lang="en-US" dirty="0"/>
          </a:p>
        </p:txBody>
      </p:sp>
      <p:sp>
        <p:nvSpPr>
          <p:cNvPr id="3" name="Content Placeholder 2"/>
          <p:cNvSpPr>
            <a:spLocks noGrp="1"/>
          </p:cNvSpPr>
          <p:nvPr>
            <p:ph idx="4294967295"/>
          </p:nvPr>
        </p:nvSpPr>
        <p:spPr>
          <a:xfrm>
            <a:off x="0" y="1295400"/>
            <a:ext cx="8686800" cy="4194175"/>
          </a:xfrm>
        </p:spPr>
        <p:txBody>
          <a:bodyPr>
            <a:normAutofit/>
          </a:bodyPr>
          <a:lstStyle/>
          <a:p>
            <a:r>
              <a:rPr lang="en-US" dirty="0" smtClean="0"/>
              <a:t>Our office has assisted the University of Southern Mississippi in developing similar templates for their students, and we will be teaming with the Mississippi University for Women to do the same.</a:t>
            </a:r>
          </a:p>
          <a:p>
            <a:r>
              <a:rPr lang="en-US" dirty="0" smtClean="0"/>
              <a:t>Other library services are being utilized based upon our referrals during our outreach efforts, especially the research consultation services.</a:t>
            </a:r>
            <a:endParaRPr lang="en-US" dirty="0"/>
          </a:p>
        </p:txBody>
      </p:sp>
    </p:spTree>
    <p:extLst>
      <p:ext uri="{BB962C8B-B14F-4D97-AF65-F5344CB8AC3E}">
        <p14:creationId xmlns:p14="http://schemas.microsoft.com/office/powerpoint/2010/main" val="20579193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Public Services and Outreach</a:t>
            </a:r>
            <a:endParaRPr lang="en-US" dirty="0"/>
          </a:p>
        </p:txBody>
      </p:sp>
      <p:sp>
        <p:nvSpPr>
          <p:cNvPr id="6" name="Text Placeholder 5"/>
          <p:cNvSpPr>
            <a:spLocks noGrp="1"/>
          </p:cNvSpPr>
          <p:nvPr>
            <p:ph type="body" idx="1"/>
          </p:nvPr>
        </p:nvSpPr>
        <p:spPr/>
        <p:txBody>
          <a:bodyPr/>
          <a:lstStyle/>
          <a:p>
            <a:r>
              <a:rPr lang="en-US" dirty="0" smtClean="0"/>
              <a:t>Gail Peyton</a:t>
            </a:r>
            <a:endParaRPr lang="en-US" dirty="0"/>
          </a:p>
        </p:txBody>
      </p:sp>
    </p:spTree>
    <p:extLst>
      <p:ext uri="{BB962C8B-B14F-4D97-AF65-F5344CB8AC3E}">
        <p14:creationId xmlns:p14="http://schemas.microsoft.com/office/powerpoint/2010/main" val="9034657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68475" y="274638"/>
            <a:ext cx="5927725" cy="1143000"/>
          </a:xfrm>
        </p:spPr>
        <p:txBody>
          <a:bodyPr/>
          <a:lstStyle/>
          <a:p>
            <a:r>
              <a:rPr lang="en-US" b="1" dirty="0" smtClean="0"/>
              <a:t>Research Consultations</a:t>
            </a:r>
            <a:endParaRPr lang="en-US" b="1"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492752010"/>
              </p:ext>
            </p:extLst>
          </p:nvPr>
        </p:nvGraphicFramePr>
        <p:xfrm>
          <a:off x="1524000" y="1295400"/>
          <a:ext cx="5927725" cy="45569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058254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74639"/>
            <a:ext cx="6477000" cy="1143000"/>
          </a:xfrm>
        </p:spPr>
        <p:txBody>
          <a:bodyPr>
            <a:normAutofit/>
          </a:bodyPr>
          <a:lstStyle/>
          <a:p>
            <a:r>
              <a:rPr lang="en-US" sz="3600" b="1" dirty="0" smtClean="0"/>
              <a:t>MSU Embedded Library Program</a:t>
            </a:r>
            <a:endParaRPr lang="en-US" sz="3600" b="1" dirty="0"/>
          </a:p>
        </p:txBody>
      </p:sp>
      <p:sp>
        <p:nvSpPr>
          <p:cNvPr id="3" name="Content Placeholder 2"/>
          <p:cNvSpPr>
            <a:spLocks noGrp="1"/>
          </p:cNvSpPr>
          <p:nvPr>
            <p:ph idx="1"/>
          </p:nvPr>
        </p:nvSpPr>
        <p:spPr>
          <a:xfrm>
            <a:off x="2438400" y="1295401"/>
            <a:ext cx="6553200" cy="5105400"/>
          </a:xfrm>
        </p:spPr>
        <p:txBody>
          <a:bodyPr>
            <a:normAutofit lnSpcReduction="10000"/>
          </a:bodyPr>
          <a:lstStyle/>
          <a:p>
            <a:r>
              <a:rPr lang="en-US" dirty="0" smtClean="0"/>
              <a:t>Began in  2013 at the request of the Dean</a:t>
            </a:r>
          </a:p>
          <a:p>
            <a:r>
              <a:rPr lang="en-US" dirty="0" smtClean="0"/>
              <a:t>Component of the Libraries’ Strategic Plan 2013-2017</a:t>
            </a:r>
          </a:p>
          <a:p>
            <a:pPr lvl="1"/>
            <a:r>
              <a:rPr lang="en-US" dirty="0" smtClean="0"/>
              <a:t>Goal: Increase collaborative activities with classroom faculty and departments by embedding librarians.</a:t>
            </a:r>
            <a:endParaRPr lang="en-US" dirty="0"/>
          </a:p>
          <a:p>
            <a:pPr lvl="0"/>
            <a:r>
              <a:rPr lang="en-US" dirty="0" smtClean="0"/>
              <a:t>Embedded Librarians include:</a:t>
            </a:r>
          </a:p>
          <a:p>
            <a:pPr lvl="1"/>
            <a:r>
              <a:rPr lang="en-US" dirty="0" smtClean="0"/>
              <a:t>Honors </a:t>
            </a:r>
            <a:r>
              <a:rPr lang="en-US" dirty="0"/>
              <a:t>College</a:t>
            </a:r>
          </a:p>
          <a:p>
            <a:pPr lvl="1"/>
            <a:r>
              <a:rPr lang="en-US" dirty="0" smtClean="0"/>
              <a:t>Department </a:t>
            </a:r>
            <a:r>
              <a:rPr lang="en-US" dirty="0"/>
              <a:t>of Human Sciences</a:t>
            </a:r>
          </a:p>
          <a:p>
            <a:endParaRPr lang="en-US" dirty="0"/>
          </a:p>
        </p:txBody>
      </p:sp>
    </p:spTree>
    <p:extLst>
      <p:ext uri="{BB962C8B-B14F-4D97-AF65-F5344CB8AC3E}">
        <p14:creationId xmlns:p14="http://schemas.microsoft.com/office/powerpoint/2010/main" val="31483403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74639"/>
            <a:ext cx="6477000" cy="1143000"/>
          </a:xfrm>
        </p:spPr>
        <p:txBody>
          <a:bodyPr>
            <a:normAutofit/>
          </a:bodyPr>
          <a:lstStyle/>
          <a:p>
            <a:r>
              <a:rPr lang="en-US" sz="3600" b="1" dirty="0" smtClean="0"/>
              <a:t>MSU Embedded Library Program</a:t>
            </a:r>
            <a:endParaRPr lang="en-US" sz="3600" b="1" dirty="0"/>
          </a:p>
        </p:txBody>
      </p:sp>
      <p:sp>
        <p:nvSpPr>
          <p:cNvPr id="3" name="Content Placeholder 2"/>
          <p:cNvSpPr>
            <a:spLocks noGrp="1"/>
          </p:cNvSpPr>
          <p:nvPr>
            <p:ph idx="1"/>
          </p:nvPr>
        </p:nvSpPr>
        <p:spPr>
          <a:xfrm>
            <a:off x="2438400" y="1295401"/>
            <a:ext cx="6553200" cy="5105400"/>
          </a:xfrm>
        </p:spPr>
        <p:txBody>
          <a:bodyPr>
            <a:normAutofit/>
          </a:bodyPr>
          <a:lstStyle/>
          <a:p>
            <a:pPr lvl="0"/>
            <a:r>
              <a:rPr lang="en-US" dirty="0" smtClean="0"/>
              <a:t>Embedded Librarians include:</a:t>
            </a:r>
          </a:p>
          <a:p>
            <a:pPr lvl="1"/>
            <a:r>
              <a:rPr lang="en-US" dirty="0" smtClean="0"/>
              <a:t>Honors </a:t>
            </a:r>
            <a:r>
              <a:rPr lang="en-US" dirty="0"/>
              <a:t>College</a:t>
            </a:r>
          </a:p>
          <a:p>
            <a:pPr lvl="1"/>
            <a:r>
              <a:rPr lang="en-US" dirty="0" smtClean="0"/>
              <a:t>Department </a:t>
            </a:r>
            <a:r>
              <a:rPr lang="en-US" dirty="0"/>
              <a:t>of Human Sciences</a:t>
            </a:r>
          </a:p>
          <a:p>
            <a:pPr lvl="1"/>
            <a:r>
              <a:rPr lang="en-US" dirty="0" smtClean="0"/>
              <a:t>College </a:t>
            </a:r>
            <a:r>
              <a:rPr lang="en-US" dirty="0"/>
              <a:t>of </a:t>
            </a:r>
            <a:r>
              <a:rPr lang="en-US" dirty="0" smtClean="0"/>
              <a:t>Education</a:t>
            </a:r>
          </a:p>
          <a:p>
            <a:pPr lvl="1"/>
            <a:r>
              <a:rPr lang="en-US" dirty="0" smtClean="0"/>
              <a:t>Social Science Research Center</a:t>
            </a:r>
          </a:p>
          <a:p>
            <a:pPr lvl="1"/>
            <a:r>
              <a:rPr lang="en-US" dirty="0" smtClean="0"/>
              <a:t>Forestry</a:t>
            </a:r>
          </a:p>
          <a:p>
            <a:pPr lvl="1"/>
            <a:r>
              <a:rPr lang="en-US" dirty="0" smtClean="0"/>
              <a:t>College of Business</a:t>
            </a:r>
          </a:p>
          <a:p>
            <a:pPr lvl="1"/>
            <a:r>
              <a:rPr lang="en-US" dirty="0" smtClean="0"/>
              <a:t>Center for America’s Veterans (2016)</a:t>
            </a:r>
            <a:endParaRPr lang="en-US" dirty="0"/>
          </a:p>
          <a:p>
            <a:endParaRPr lang="en-US" dirty="0"/>
          </a:p>
        </p:txBody>
      </p:sp>
    </p:spTree>
    <p:extLst>
      <p:ext uri="{BB962C8B-B14F-4D97-AF65-F5344CB8AC3E}">
        <p14:creationId xmlns:p14="http://schemas.microsoft.com/office/powerpoint/2010/main" val="42367461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2" y="304800"/>
            <a:ext cx="8610598" cy="1112838"/>
          </a:xfrm>
        </p:spPr>
        <p:txBody>
          <a:bodyPr>
            <a:normAutofit/>
          </a:bodyPr>
          <a:lstStyle/>
          <a:p>
            <a:r>
              <a:rPr lang="en-US" sz="3600" b="1" dirty="0" smtClean="0"/>
              <a:t>Benefits of the Embedded Librarian Program</a:t>
            </a:r>
            <a:endParaRPr lang="en-US" sz="3600" b="1" dirty="0"/>
          </a:p>
        </p:txBody>
      </p:sp>
      <p:sp>
        <p:nvSpPr>
          <p:cNvPr id="3" name="Content Placeholder 2"/>
          <p:cNvSpPr>
            <a:spLocks noGrp="1"/>
          </p:cNvSpPr>
          <p:nvPr>
            <p:ph idx="4294967295"/>
          </p:nvPr>
        </p:nvSpPr>
        <p:spPr>
          <a:xfrm>
            <a:off x="304801" y="1295400"/>
            <a:ext cx="8686799" cy="4830763"/>
          </a:xfrm>
        </p:spPr>
        <p:txBody>
          <a:bodyPr>
            <a:normAutofit/>
          </a:bodyPr>
          <a:lstStyle/>
          <a:p>
            <a:pPr lvl="0"/>
            <a:r>
              <a:rPr lang="en-US" dirty="0" smtClean="0"/>
              <a:t>Increased visibility to graduate </a:t>
            </a:r>
            <a:r>
              <a:rPr lang="en-US" dirty="0"/>
              <a:t>s</a:t>
            </a:r>
            <a:r>
              <a:rPr lang="en-US" dirty="0" smtClean="0"/>
              <a:t>tudents and faculty</a:t>
            </a:r>
            <a:endParaRPr lang="en-US" dirty="0"/>
          </a:p>
          <a:p>
            <a:pPr lvl="0"/>
            <a:r>
              <a:rPr lang="en-US" dirty="0"/>
              <a:t>Positive f</a:t>
            </a:r>
            <a:r>
              <a:rPr lang="en-US" dirty="0" smtClean="0"/>
              <a:t>eedback in surveys</a:t>
            </a:r>
          </a:p>
          <a:p>
            <a:pPr lvl="0"/>
            <a:r>
              <a:rPr lang="en-US" dirty="0" smtClean="0"/>
              <a:t>Increased use of research </a:t>
            </a:r>
            <a:r>
              <a:rPr lang="en-US" dirty="0"/>
              <a:t>c</a:t>
            </a:r>
            <a:r>
              <a:rPr lang="en-US" dirty="0" smtClean="0"/>
              <a:t>onsultations (and ALL library </a:t>
            </a:r>
            <a:r>
              <a:rPr lang="en-US" dirty="0"/>
              <a:t>s</a:t>
            </a:r>
            <a:r>
              <a:rPr lang="en-US" dirty="0" smtClean="0"/>
              <a:t>ervices)</a:t>
            </a:r>
          </a:p>
          <a:p>
            <a:pPr lvl="0"/>
            <a:r>
              <a:rPr lang="en-US" dirty="0" smtClean="0"/>
              <a:t>Increased collaborative </a:t>
            </a:r>
            <a:r>
              <a:rPr lang="en-US" dirty="0"/>
              <a:t>r</a:t>
            </a:r>
            <a:r>
              <a:rPr lang="en-US" dirty="0" smtClean="0"/>
              <a:t>esearch and teaching </a:t>
            </a:r>
            <a:r>
              <a:rPr lang="en-US" dirty="0"/>
              <a:t>o</a:t>
            </a:r>
            <a:r>
              <a:rPr lang="en-US" dirty="0" smtClean="0"/>
              <a:t>pportunities with faculty</a:t>
            </a:r>
            <a:endParaRPr lang="en-US" dirty="0"/>
          </a:p>
        </p:txBody>
      </p:sp>
    </p:spTree>
    <p:extLst>
      <p:ext uri="{BB962C8B-B14F-4D97-AF65-F5344CB8AC3E}">
        <p14:creationId xmlns:p14="http://schemas.microsoft.com/office/powerpoint/2010/main" val="28138496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2" y="304800"/>
            <a:ext cx="8610598" cy="1112838"/>
          </a:xfrm>
        </p:spPr>
        <p:txBody>
          <a:bodyPr>
            <a:normAutofit fontScale="90000"/>
          </a:bodyPr>
          <a:lstStyle/>
          <a:p>
            <a:r>
              <a:rPr lang="en-US" sz="3600" b="1" dirty="0" smtClean="0"/>
              <a:t>Lessons Learned From the Embedded </a:t>
            </a:r>
            <a:br>
              <a:rPr lang="en-US" sz="3600" b="1" dirty="0" smtClean="0"/>
            </a:br>
            <a:r>
              <a:rPr lang="en-US" sz="3600" b="1" dirty="0" smtClean="0"/>
              <a:t>Librarian Program</a:t>
            </a:r>
            <a:endParaRPr lang="en-US" sz="3600" b="1" dirty="0"/>
          </a:p>
        </p:txBody>
      </p:sp>
      <p:sp>
        <p:nvSpPr>
          <p:cNvPr id="3" name="Content Placeholder 2"/>
          <p:cNvSpPr>
            <a:spLocks noGrp="1"/>
          </p:cNvSpPr>
          <p:nvPr>
            <p:ph idx="4294967295"/>
          </p:nvPr>
        </p:nvSpPr>
        <p:spPr>
          <a:xfrm>
            <a:off x="304801" y="1295400"/>
            <a:ext cx="8686799" cy="4830763"/>
          </a:xfrm>
        </p:spPr>
        <p:txBody>
          <a:bodyPr>
            <a:normAutofit/>
          </a:bodyPr>
          <a:lstStyle/>
          <a:p>
            <a:pPr lvl="0"/>
            <a:r>
              <a:rPr lang="en-US" dirty="0" smtClean="0"/>
              <a:t>Flexibility is important (For </a:t>
            </a:r>
            <a:r>
              <a:rPr lang="en-US" dirty="0"/>
              <a:t>l</a:t>
            </a:r>
            <a:r>
              <a:rPr lang="en-US" dirty="0" smtClean="0"/>
              <a:t>ibrarians and administrators!)</a:t>
            </a:r>
            <a:endParaRPr lang="en-US" dirty="0"/>
          </a:p>
          <a:p>
            <a:pPr lvl="0"/>
            <a:r>
              <a:rPr lang="en-US" dirty="0" smtClean="0"/>
              <a:t>Learn the needs of the departments or areas: </a:t>
            </a:r>
            <a:r>
              <a:rPr lang="en-US" dirty="0"/>
              <a:t>e</a:t>
            </a:r>
            <a:r>
              <a:rPr lang="en-US" dirty="0" smtClean="0"/>
              <a:t>ach assignment </a:t>
            </a:r>
            <a:r>
              <a:rPr lang="en-US" dirty="0"/>
              <a:t>w</a:t>
            </a:r>
            <a:r>
              <a:rPr lang="en-US" dirty="0" smtClean="0"/>
              <a:t>ill be different.</a:t>
            </a:r>
          </a:p>
          <a:p>
            <a:pPr lvl="0"/>
            <a:r>
              <a:rPr lang="en-US" dirty="0" smtClean="0"/>
              <a:t>Assess services and </a:t>
            </a:r>
            <a:r>
              <a:rPr lang="en-US" dirty="0"/>
              <a:t>m</a:t>
            </a:r>
            <a:r>
              <a:rPr lang="en-US" dirty="0" smtClean="0"/>
              <a:t>ake </a:t>
            </a:r>
            <a:r>
              <a:rPr lang="en-US" dirty="0"/>
              <a:t>a</a:t>
            </a:r>
            <a:r>
              <a:rPr lang="en-US" dirty="0" smtClean="0"/>
              <a:t>djustments </a:t>
            </a:r>
            <a:r>
              <a:rPr lang="en-US" dirty="0"/>
              <a:t>a</a:t>
            </a:r>
            <a:r>
              <a:rPr lang="en-US" dirty="0" smtClean="0"/>
              <a:t>s </a:t>
            </a:r>
            <a:r>
              <a:rPr lang="en-US" dirty="0"/>
              <a:t>n</a:t>
            </a:r>
            <a:r>
              <a:rPr lang="en-US" dirty="0" smtClean="0"/>
              <a:t>eeded.</a:t>
            </a:r>
          </a:p>
          <a:p>
            <a:pPr lvl="0"/>
            <a:r>
              <a:rPr lang="en-US" dirty="0" smtClean="0"/>
              <a:t>Focus on building </a:t>
            </a:r>
            <a:r>
              <a:rPr lang="en-US" dirty="0"/>
              <a:t>r</a:t>
            </a:r>
            <a:r>
              <a:rPr lang="en-US" dirty="0" smtClean="0"/>
              <a:t>elationships.</a:t>
            </a:r>
            <a:endParaRPr lang="en-US" dirty="0"/>
          </a:p>
        </p:txBody>
      </p:sp>
    </p:spTree>
    <p:extLst>
      <p:ext uri="{BB962C8B-B14F-4D97-AF65-F5344CB8AC3E}">
        <p14:creationId xmlns:p14="http://schemas.microsoft.com/office/powerpoint/2010/main" val="27844988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1143000"/>
            <a:ext cx="7696200" cy="3600986"/>
          </a:xfrm>
          <a:prstGeom prst="rect">
            <a:avLst/>
          </a:prstGeom>
          <a:noFill/>
        </p:spPr>
        <p:txBody>
          <a:bodyPr wrap="square" rtlCol="0">
            <a:spAutoFit/>
          </a:bodyPr>
          <a:lstStyle/>
          <a:p>
            <a:r>
              <a:rPr lang="en-US" sz="3600" dirty="0" smtClean="0"/>
              <a:t>“Research libraries should align and design their services for the full spectrum of the graduate student lifecycle – teacher, student, scholar, writer, and researcher.”</a:t>
            </a:r>
          </a:p>
          <a:p>
            <a:r>
              <a:rPr lang="en-US" dirty="0"/>
              <a:t>	</a:t>
            </a:r>
            <a:r>
              <a:rPr lang="en-US" dirty="0" smtClean="0"/>
              <a:t>	</a:t>
            </a:r>
            <a:r>
              <a:rPr lang="en-US" sz="2400" i="1" dirty="0" smtClean="0"/>
              <a:t>New Roles for New Times: Research Library</a:t>
            </a:r>
          </a:p>
          <a:p>
            <a:r>
              <a:rPr lang="en-US" sz="2400" i="1" dirty="0"/>
              <a:t>	</a:t>
            </a:r>
            <a:r>
              <a:rPr lang="en-US" sz="2400" i="1" dirty="0" smtClean="0"/>
              <a:t>	Services for Graduate Students</a:t>
            </a:r>
            <a:endParaRPr lang="en-US" sz="2400" i="1" dirty="0"/>
          </a:p>
        </p:txBody>
      </p:sp>
    </p:spTree>
    <p:extLst>
      <p:ext uri="{BB962C8B-B14F-4D97-AF65-F5344CB8AC3E}">
        <p14:creationId xmlns:p14="http://schemas.microsoft.com/office/powerpoint/2010/main" val="38395248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a:t>Leverage existing resources </a:t>
            </a:r>
            <a:r>
              <a:rPr lang="en-US" dirty="0" smtClean="0"/>
              <a:t>and </a:t>
            </a:r>
            <a:r>
              <a:rPr lang="en-US" dirty="0"/>
              <a:t>services</a:t>
            </a:r>
            <a:r>
              <a:rPr lang="en-US" dirty="0" smtClean="0"/>
              <a:t>.</a:t>
            </a:r>
          </a:p>
          <a:p>
            <a:r>
              <a:rPr lang="en-US" dirty="0" smtClean="0"/>
              <a:t>Look for collaborative opportunities and partnerships.</a:t>
            </a:r>
          </a:p>
          <a:p>
            <a:r>
              <a:rPr lang="en-US" dirty="0" smtClean="0"/>
              <a:t>Be willing to risk failure!</a:t>
            </a:r>
          </a:p>
        </p:txBody>
      </p:sp>
    </p:spTree>
    <p:extLst>
      <p:ext uri="{BB962C8B-B14F-4D97-AF65-F5344CB8AC3E}">
        <p14:creationId xmlns:p14="http://schemas.microsoft.com/office/powerpoint/2010/main" val="26139883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QUESTIONS?</a:t>
            </a:r>
            <a:endParaRPr lang="en-US" sz="5400" b="1" dirty="0"/>
          </a:p>
        </p:txBody>
      </p:sp>
      <p:sp>
        <p:nvSpPr>
          <p:cNvPr id="3" name="Content Placeholder 2"/>
          <p:cNvSpPr>
            <a:spLocks noGrp="1"/>
          </p:cNvSpPr>
          <p:nvPr>
            <p:ph idx="1"/>
          </p:nvPr>
        </p:nvSpPr>
        <p:spPr/>
        <p:txBody>
          <a:bodyPr>
            <a:normAutofit fontScale="77500" lnSpcReduction="20000"/>
          </a:bodyPr>
          <a:lstStyle/>
          <a:p>
            <a:r>
              <a:rPr lang="en-US" dirty="0" smtClean="0"/>
              <a:t>Dr. Deborah Lee</a:t>
            </a:r>
          </a:p>
          <a:p>
            <a:pPr lvl="1"/>
            <a:r>
              <a:rPr lang="en-US" dirty="0" smtClean="0"/>
              <a:t>Professor and Coordinator, Graduate Student Services</a:t>
            </a:r>
          </a:p>
          <a:p>
            <a:pPr lvl="1"/>
            <a:r>
              <a:rPr lang="en-US" dirty="0" smtClean="0"/>
              <a:t>dlee@library.msstate.edu</a:t>
            </a:r>
          </a:p>
          <a:p>
            <a:pPr lvl="1"/>
            <a:r>
              <a:rPr lang="en-US" dirty="0" smtClean="0"/>
              <a:t>Twitter: @deb07</a:t>
            </a:r>
          </a:p>
          <a:p>
            <a:r>
              <a:rPr lang="en-US" dirty="0" smtClean="0"/>
              <a:t>James Nail</a:t>
            </a:r>
          </a:p>
          <a:p>
            <a:pPr lvl="1"/>
            <a:r>
              <a:rPr lang="en-US" dirty="0" smtClean="0"/>
              <a:t>Serials Specialist and Coordinator, Office of Thesis and Dissertation Format Review</a:t>
            </a:r>
          </a:p>
          <a:p>
            <a:pPr lvl="1"/>
            <a:r>
              <a:rPr lang="en-US" dirty="0" smtClean="0"/>
              <a:t>etd@library.msstate.edu</a:t>
            </a:r>
          </a:p>
          <a:p>
            <a:r>
              <a:rPr lang="en-US" dirty="0" smtClean="0"/>
              <a:t>Gail Peyton</a:t>
            </a:r>
          </a:p>
          <a:p>
            <a:pPr lvl="1"/>
            <a:r>
              <a:rPr lang="en-US" dirty="0" smtClean="0"/>
              <a:t>Associate Dean, Public Services and Campus Outreach Coordinator</a:t>
            </a:r>
          </a:p>
          <a:p>
            <a:pPr lvl="1"/>
            <a:r>
              <a:rPr lang="en-US" dirty="0" smtClean="0"/>
              <a:t>gpeyton@library.msstate.edu</a:t>
            </a:r>
            <a:endParaRPr lang="en-US" dirty="0"/>
          </a:p>
        </p:txBody>
      </p:sp>
    </p:spTree>
    <p:extLst>
      <p:ext uri="{BB962C8B-B14F-4D97-AF65-F5344CB8AC3E}">
        <p14:creationId xmlns:p14="http://schemas.microsoft.com/office/powerpoint/2010/main" val="15419095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14600" y="274639"/>
            <a:ext cx="6172200" cy="1143000"/>
          </a:xfrm>
        </p:spPr>
        <p:txBody>
          <a:bodyPr>
            <a:normAutofit fontScale="90000"/>
          </a:bodyPr>
          <a:lstStyle/>
          <a:p>
            <a:r>
              <a:rPr lang="en-US" b="1" dirty="0" smtClean="0"/>
              <a:t>Institutional Background:</a:t>
            </a:r>
            <a:br>
              <a:rPr lang="en-US" b="1" dirty="0" smtClean="0"/>
            </a:br>
            <a:r>
              <a:rPr lang="en-US" b="1" dirty="0" smtClean="0"/>
              <a:t>Mississippi State University</a:t>
            </a:r>
            <a:endParaRPr lang="en-US" b="1" dirty="0"/>
          </a:p>
        </p:txBody>
      </p:sp>
      <p:sp>
        <p:nvSpPr>
          <p:cNvPr id="6" name="Content Placeholder 5"/>
          <p:cNvSpPr>
            <a:spLocks noGrp="1"/>
          </p:cNvSpPr>
          <p:nvPr>
            <p:ph idx="1"/>
          </p:nvPr>
        </p:nvSpPr>
        <p:spPr/>
        <p:txBody>
          <a:bodyPr/>
          <a:lstStyle/>
          <a:p>
            <a:r>
              <a:rPr lang="en-US" dirty="0" smtClean="0"/>
              <a:t>Research intensive, land-grant university</a:t>
            </a:r>
          </a:p>
          <a:p>
            <a:r>
              <a:rPr lang="en-US" dirty="0" smtClean="0"/>
              <a:t>STEM, Veterinary Medicine, Agriculture, Social Sciences, Humanities, Business, Education</a:t>
            </a:r>
          </a:p>
          <a:p>
            <a:r>
              <a:rPr lang="en-US" dirty="0" smtClean="0"/>
              <a:t>3600 graduate students</a:t>
            </a:r>
          </a:p>
          <a:p>
            <a:r>
              <a:rPr lang="en-US" dirty="0" smtClean="0"/>
              <a:t>140 Graduate Majors or Concentrations</a:t>
            </a:r>
          </a:p>
          <a:p>
            <a:endParaRPr lang="en-US" dirty="0"/>
          </a:p>
        </p:txBody>
      </p:sp>
    </p:spTree>
    <p:extLst>
      <p:ext uri="{BB962C8B-B14F-4D97-AF65-F5344CB8AC3E}">
        <p14:creationId xmlns:p14="http://schemas.microsoft.com/office/powerpoint/2010/main" val="1899775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Graduate Student Services</a:t>
            </a:r>
            <a:endParaRPr lang="en-US" dirty="0"/>
          </a:p>
        </p:txBody>
      </p:sp>
      <p:sp>
        <p:nvSpPr>
          <p:cNvPr id="6" name="Text Placeholder 5"/>
          <p:cNvSpPr>
            <a:spLocks noGrp="1"/>
          </p:cNvSpPr>
          <p:nvPr>
            <p:ph type="body" idx="1"/>
          </p:nvPr>
        </p:nvSpPr>
        <p:spPr/>
        <p:txBody>
          <a:bodyPr/>
          <a:lstStyle/>
          <a:p>
            <a:r>
              <a:rPr lang="en-US" dirty="0" smtClean="0"/>
              <a:t>Dr. Deborah Lee</a:t>
            </a:r>
            <a:endParaRPr lang="en-US" dirty="0"/>
          </a:p>
        </p:txBody>
      </p:sp>
    </p:spTree>
    <p:extLst>
      <p:ext uri="{BB962C8B-B14F-4D97-AF65-F5344CB8AC3E}">
        <p14:creationId xmlns:p14="http://schemas.microsoft.com/office/powerpoint/2010/main" val="28544097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274639"/>
            <a:ext cx="6248400" cy="1143000"/>
          </a:xfrm>
        </p:spPr>
        <p:txBody>
          <a:bodyPr>
            <a:normAutofit/>
          </a:bodyPr>
          <a:lstStyle/>
          <a:p>
            <a:r>
              <a:rPr lang="en-US" sz="3600" b="1" dirty="0" smtClean="0"/>
              <a:t>Graduate Student Coordinator</a:t>
            </a:r>
            <a:endParaRPr lang="en-US" sz="3600" b="1" dirty="0"/>
          </a:p>
        </p:txBody>
      </p:sp>
      <p:sp>
        <p:nvSpPr>
          <p:cNvPr id="3" name="Content Placeholder 2"/>
          <p:cNvSpPr>
            <a:spLocks noGrp="1"/>
          </p:cNvSpPr>
          <p:nvPr>
            <p:ph idx="1"/>
          </p:nvPr>
        </p:nvSpPr>
        <p:spPr/>
        <p:txBody>
          <a:bodyPr/>
          <a:lstStyle/>
          <a:p>
            <a:r>
              <a:rPr lang="en-US" dirty="0" smtClean="0"/>
              <a:t>Administrative level appointment on par with other area assignments.</a:t>
            </a:r>
          </a:p>
          <a:p>
            <a:r>
              <a:rPr lang="en-US" dirty="0" smtClean="0"/>
              <a:t>Charged with coordinating activities related to graduate students.</a:t>
            </a:r>
          </a:p>
          <a:p>
            <a:r>
              <a:rPr lang="en-US" dirty="0" smtClean="0"/>
              <a:t>Chairs the Graduate Services Committee.</a:t>
            </a:r>
            <a:endParaRPr lang="en-US" dirty="0"/>
          </a:p>
        </p:txBody>
      </p:sp>
    </p:spTree>
    <p:extLst>
      <p:ext uri="{BB962C8B-B14F-4D97-AF65-F5344CB8AC3E}">
        <p14:creationId xmlns:p14="http://schemas.microsoft.com/office/powerpoint/2010/main" val="40590929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74638"/>
            <a:ext cx="6477000" cy="1249361"/>
          </a:xfrm>
        </p:spPr>
        <p:txBody>
          <a:bodyPr>
            <a:normAutofit fontScale="90000"/>
          </a:bodyPr>
          <a:lstStyle/>
          <a:p>
            <a:r>
              <a:rPr lang="en-US" b="1" dirty="0" smtClean="0"/>
              <a:t>Workshops</a:t>
            </a:r>
            <a:br>
              <a:rPr lang="en-US" b="1" dirty="0" smtClean="0"/>
            </a:br>
            <a:r>
              <a:rPr lang="en-US" sz="2700" b="1" dirty="0" smtClean="0"/>
              <a:t>Survival  Skills for Graduate Students/Practical Professor Workshops</a:t>
            </a:r>
            <a:endParaRPr lang="en-US" sz="2700" b="1" dirty="0"/>
          </a:p>
        </p:txBody>
      </p:sp>
      <p:sp>
        <p:nvSpPr>
          <p:cNvPr id="3" name="Content Placeholder 2"/>
          <p:cNvSpPr>
            <a:spLocks noGrp="1"/>
          </p:cNvSpPr>
          <p:nvPr>
            <p:ph idx="1"/>
          </p:nvPr>
        </p:nvSpPr>
        <p:spPr>
          <a:xfrm>
            <a:off x="2667000" y="1600201"/>
            <a:ext cx="6324600" cy="4525963"/>
          </a:xfrm>
        </p:spPr>
        <p:txBody>
          <a:bodyPr>
            <a:normAutofit fontScale="92500"/>
          </a:bodyPr>
          <a:lstStyle/>
          <a:p>
            <a:r>
              <a:rPr lang="en-US" dirty="0" smtClean="0"/>
              <a:t>Surviving the Dissertation</a:t>
            </a:r>
          </a:p>
          <a:p>
            <a:pPr lvl="1"/>
            <a:r>
              <a:rPr lang="en-US" dirty="0" smtClean="0"/>
              <a:t>Demystifying the Dissertation Process</a:t>
            </a:r>
          </a:p>
          <a:p>
            <a:pPr lvl="1"/>
            <a:r>
              <a:rPr lang="en-US" dirty="0" smtClean="0"/>
              <a:t>Developing the Literature Review</a:t>
            </a:r>
          </a:p>
          <a:p>
            <a:pPr lvl="1"/>
            <a:r>
              <a:rPr lang="en-US" dirty="0" smtClean="0"/>
              <a:t>Research Ethics</a:t>
            </a:r>
          </a:p>
          <a:p>
            <a:pPr lvl="1"/>
            <a:r>
              <a:rPr lang="en-US" dirty="0" smtClean="0"/>
              <a:t>Money 101 for Grad Students</a:t>
            </a:r>
          </a:p>
          <a:p>
            <a:r>
              <a:rPr lang="en-US" dirty="0" smtClean="0"/>
              <a:t>Job Hunting</a:t>
            </a:r>
          </a:p>
          <a:p>
            <a:pPr lvl="1"/>
            <a:r>
              <a:rPr lang="en-US" dirty="0" smtClean="0"/>
              <a:t>Crafting the Winning CV</a:t>
            </a:r>
          </a:p>
          <a:p>
            <a:pPr lvl="1"/>
            <a:r>
              <a:rPr lang="en-US" dirty="0" smtClean="0"/>
              <a:t>Writing the Research Statement*</a:t>
            </a:r>
          </a:p>
          <a:p>
            <a:pPr lvl="1"/>
            <a:r>
              <a:rPr lang="en-US" dirty="0" smtClean="0"/>
              <a:t>Writing the Teaching Statement*</a:t>
            </a:r>
            <a:endParaRPr lang="en-US" dirty="0"/>
          </a:p>
        </p:txBody>
      </p:sp>
    </p:spTree>
    <p:extLst>
      <p:ext uri="{BB962C8B-B14F-4D97-AF65-F5344CB8AC3E}">
        <p14:creationId xmlns:p14="http://schemas.microsoft.com/office/powerpoint/2010/main" val="31980334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8601" y="304801"/>
            <a:ext cx="8762999" cy="5562600"/>
          </a:xfrm>
        </p:spPr>
        <p:txBody>
          <a:bodyPr>
            <a:normAutofit fontScale="92500"/>
          </a:bodyPr>
          <a:lstStyle/>
          <a:p>
            <a:r>
              <a:rPr lang="en-US" dirty="0" smtClean="0"/>
              <a:t>Research and Writing</a:t>
            </a:r>
          </a:p>
          <a:p>
            <a:pPr lvl="1"/>
            <a:r>
              <a:rPr lang="en-US" dirty="0" smtClean="0"/>
              <a:t>Strategies for Effective Writing With Quantitative Data</a:t>
            </a:r>
          </a:p>
          <a:p>
            <a:pPr lvl="1"/>
            <a:r>
              <a:rPr lang="en-US" dirty="0" smtClean="0"/>
              <a:t>Improving Your Research Productivity</a:t>
            </a:r>
          </a:p>
          <a:p>
            <a:pPr lvl="1"/>
            <a:r>
              <a:rPr lang="en-US" dirty="0" smtClean="0"/>
              <a:t>Grants for Grads*</a:t>
            </a:r>
          </a:p>
          <a:p>
            <a:pPr lvl="1"/>
            <a:r>
              <a:rPr lang="en-US" dirty="0" smtClean="0"/>
              <a:t>Publishing 101: Navigating the Academic Publishing Process</a:t>
            </a:r>
          </a:p>
          <a:p>
            <a:pPr lvl="1"/>
            <a:r>
              <a:rPr lang="en-US" dirty="0" smtClean="0"/>
              <a:t>Before You Sign: Understanding Your Rights as an Author</a:t>
            </a:r>
          </a:p>
          <a:p>
            <a:pPr lvl="1"/>
            <a:r>
              <a:rPr lang="en-US" dirty="0" smtClean="0"/>
              <a:t>Using Scopus to Enhance Your Research Results</a:t>
            </a:r>
          </a:p>
          <a:p>
            <a:pPr lvl="1"/>
            <a:r>
              <a:rPr lang="en-US" dirty="0" smtClean="0"/>
              <a:t>Who’s Citing You? Tracking the Impact of Your Research</a:t>
            </a:r>
          </a:p>
          <a:p>
            <a:pPr lvl="1"/>
            <a:r>
              <a:rPr lang="en-US" dirty="0" smtClean="0"/>
              <a:t>Tenure 101: Understanding the Promotion and Tenure Process* </a:t>
            </a:r>
            <a:endParaRPr lang="en-US" dirty="0"/>
          </a:p>
        </p:txBody>
      </p:sp>
    </p:spTree>
    <p:extLst>
      <p:ext uri="{BB962C8B-B14F-4D97-AF65-F5344CB8AC3E}">
        <p14:creationId xmlns:p14="http://schemas.microsoft.com/office/powerpoint/2010/main" val="31166537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Building Collaborations, Leveraging Services</a:t>
            </a:r>
            <a:endParaRPr lang="en-US" dirty="0"/>
          </a:p>
        </p:txBody>
      </p:sp>
      <p:sp>
        <p:nvSpPr>
          <p:cNvPr id="3" name="Content Placeholder 2"/>
          <p:cNvSpPr>
            <a:spLocks noGrp="1"/>
          </p:cNvSpPr>
          <p:nvPr>
            <p:ph idx="1"/>
          </p:nvPr>
        </p:nvSpPr>
        <p:spPr/>
        <p:txBody>
          <a:bodyPr/>
          <a:lstStyle/>
          <a:p>
            <a:r>
              <a:rPr lang="en-US" dirty="0" smtClean="0"/>
              <a:t>Preparing Future Faculty Program</a:t>
            </a:r>
          </a:p>
          <a:p>
            <a:r>
              <a:rPr lang="en-US" dirty="0" smtClean="0"/>
              <a:t>Writing Center Collaborations</a:t>
            </a:r>
          </a:p>
          <a:p>
            <a:r>
              <a:rPr lang="en-US" dirty="0" smtClean="0"/>
              <a:t>Dissertation Jump Start</a:t>
            </a:r>
          </a:p>
          <a:p>
            <a:r>
              <a:rPr lang="en-US" dirty="0" smtClean="0"/>
              <a:t>Center for Teaching and Learning</a:t>
            </a:r>
          </a:p>
          <a:p>
            <a:r>
              <a:rPr lang="en-US" dirty="0" smtClean="0"/>
              <a:t>Office of Research and Economic Development</a:t>
            </a:r>
            <a:endParaRPr lang="en-US" dirty="0"/>
          </a:p>
        </p:txBody>
      </p:sp>
    </p:spTree>
    <p:extLst>
      <p:ext uri="{BB962C8B-B14F-4D97-AF65-F5344CB8AC3E}">
        <p14:creationId xmlns:p14="http://schemas.microsoft.com/office/powerpoint/2010/main" val="2905181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Office of Thesis and Dissertation Review</a:t>
            </a:r>
            <a:endParaRPr lang="en-US" dirty="0"/>
          </a:p>
        </p:txBody>
      </p:sp>
      <p:sp>
        <p:nvSpPr>
          <p:cNvPr id="6" name="Text Placeholder 5"/>
          <p:cNvSpPr>
            <a:spLocks noGrp="1"/>
          </p:cNvSpPr>
          <p:nvPr>
            <p:ph type="body" idx="1"/>
          </p:nvPr>
        </p:nvSpPr>
        <p:spPr/>
        <p:txBody>
          <a:bodyPr/>
          <a:lstStyle/>
          <a:p>
            <a:r>
              <a:rPr lang="en-US" dirty="0" smtClean="0"/>
              <a:t>James Nail</a:t>
            </a:r>
            <a:endParaRPr lang="en-US" dirty="0"/>
          </a:p>
        </p:txBody>
      </p:sp>
    </p:spTree>
    <p:extLst>
      <p:ext uri="{BB962C8B-B14F-4D97-AF65-F5344CB8AC3E}">
        <p14:creationId xmlns:p14="http://schemas.microsoft.com/office/powerpoint/2010/main" val="664389753"/>
      </p:ext>
    </p:extLst>
  </p:cSld>
  <p:clrMapOvr>
    <a:masterClrMapping/>
  </p:clrMapOvr>
  <p:timing>
    <p:tnLst>
      <p:par>
        <p:cTn id="1" dur="indefinite" restart="never" nodeType="tmRoot"/>
      </p:par>
    </p:tnLst>
  </p:timing>
</p:sld>
</file>

<file path=ppt/theme/theme1.xml><?xml version="1.0" encoding="utf-8"?>
<a:theme xmlns:a="http://schemas.openxmlformats.org/drawingml/2006/main" name="MSU_Template">
  <a:themeElements>
    <a:clrScheme name="Custom 1">
      <a:dk1>
        <a:sysClr val="windowText" lastClr="000000"/>
      </a:dk1>
      <a:lt1>
        <a:sysClr val="window" lastClr="FFFFFF"/>
      </a:lt1>
      <a:dk2>
        <a:srgbClr val="5E091A"/>
      </a:dk2>
      <a:lt2>
        <a:srgbClr val="E2E4DB"/>
      </a:lt2>
      <a:accent1>
        <a:srgbClr val="5E091A"/>
      </a:accent1>
      <a:accent2>
        <a:srgbClr val="410611"/>
      </a:accent2>
      <a:accent3>
        <a:srgbClr val="545651"/>
      </a:accent3>
      <a:accent4>
        <a:srgbClr val="848780"/>
      </a:accent4>
      <a:accent5>
        <a:srgbClr val="B9BDB3"/>
      </a:accent5>
      <a:accent6>
        <a:srgbClr val="890C25"/>
      </a:accent6>
      <a:hlink>
        <a:srgbClr val="890C25"/>
      </a:hlink>
      <a:folHlink>
        <a:srgbClr val="890C2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918</TotalTime>
  <Words>828</Words>
  <Application>Microsoft Office PowerPoint</Application>
  <PresentationFormat>On-screen Show (4:3)</PresentationFormat>
  <Paragraphs>136</Paragraphs>
  <Slides>21</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MSU_Template</vt:lpstr>
      <vt:lpstr>PowerPoint Presentation</vt:lpstr>
      <vt:lpstr>PowerPoint Presentation</vt:lpstr>
      <vt:lpstr>Institutional Background: Mississippi State University</vt:lpstr>
      <vt:lpstr>Graduate Student Services</vt:lpstr>
      <vt:lpstr>Graduate Student Coordinator</vt:lpstr>
      <vt:lpstr>Workshops Survival  Skills for Graduate Students/Practical Professor Workshops</vt:lpstr>
      <vt:lpstr>PowerPoint Presentation</vt:lpstr>
      <vt:lpstr>Building Collaborations, Leveraging Services</vt:lpstr>
      <vt:lpstr>Office of Thesis and Dissertation Review</vt:lpstr>
      <vt:lpstr>The Problem</vt:lpstr>
      <vt:lpstr>The Opportunities</vt:lpstr>
      <vt:lpstr>The Experience</vt:lpstr>
      <vt:lpstr>The Experience</vt:lpstr>
      <vt:lpstr>Public Services and Outreach</vt:lpstr>
      <vt:lpstr>Research Consultations</vt:lpstr>
      <vt:lpstr>MSU Embedded Library Program</vt:lpstr>
      <vt:lpstr>MSU Embedded Library Program</vt:lpstr>
      <vt:lpstr>Benefits of the Embedded Librarian Program</vt:lpstr>
      <vt:lpstr>Lessons Learned From the Embedded  Librarian Program</vt:lpstr>
      <vt:lpstr>Conclusions</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test</dc:creator>
  <cp:lastModifiedBy>dol1</cp:lastModifiedBy>
  <cp:revision>79</cp:revision>
  <cp:lastPrinted>2016-03-28T20:16:12Z</cp:lastPrinted>
  <dcterms:created xsi:type="dcterms:W3CDTF">2014-03-18T13:08:49Z</dcterms:created>
  <dcterms:modified xsi:type="dcterms:W3CDTF">2016-04-01T11:42:31Z</dcterms:modified>
</cp:coreProperties>
</file>